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8" r:id="rId2"/>
    <p:sldId id="259" r:id="rId3"/>
    <p:sldId id="260" r:id="rId4"/>
    <p:sldId id="261" r:id="rId5"/>
    <p:sldId id="263" r:id="rId6"/>
    <p:sldId id="267" r:id="rId7"/>
    <p:sldId id="268" r:id="rId8"/>
    <p:sldId id="269" r:id="rId9"/>
    <p:sldId id="265"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muga Priya Thillairajan" initials="SPT" lastIdx="1" clrIdx="0">
    <p:extLst>
      <p:ext uri="{19B8F6BF-5375-455C-9EA6-DF929625EA0E}">
        <p15:presenceInfo xmlns:p15="http://schemas.microsoft.com/office/powerpoint/2012/main" userId="2aedc286c66e448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598" autoAdjust="0"/>
  </p:normalViewPr>
  <p:slideViewPr>
    <p:cSldViewPr snapToGrid="0">
      <p:cViewPr varScale="1">
        <p:scale>
          <a:sx n="70" d="100"/>
          <a:sy n="70" d="100"/>
        </p:scale>
        <p:origin x="138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56" d="100"/>
          <a:sy n="56" d="100"/>
        </p:scale>
        <p:origin x="3350"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09E9959-4C33-430C-877A-9449B1F0262F}" type="slidenum">
              <a:rPr lang="en-GB" altLang="en-US"/>
              <a:pPr>
                <a:defRPr/>
              </a:pPr>
              <a:t>‹#›</a:t>
            </a:fld>
            <a:endParaRPr lang="en-GB" altLang="en-US"/>
          </a:p>
        </p:txBody>
      </p:sp>
    </p:spTree>
    <p:extLst>
      <p:ext uri="{BB962C8B-B14F-4D97-AF65-F5344CB8AC3E}">
        <p14:creationId xmlns:p14="http://schemas.microsoft.com/office/powerpoint/2010/main" val="13133581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E4B3B3-2993-430E-9DFE-5C0D53AC6C40}" type="slidenum">
              <a:rPr lang="en-GB" altLang="en-US"/>
              <a:pPr/>
              <a:t>1</a:t>
            </a:fld>
            <a:endParaRPr lang="en-GB"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r>
              <a:rPr lang="en-US" altLang="en-US" dirty="0"/>
              <a:t>Thank the panel for giving BREADS this opportunity and how glad we are to share our experience in establishing social inclusion in our target communities</a:t>
            </a:r>
          </a:p>
        </p:txBody>
      </p:sp>
    </p:spTree>
    <p:extLst>
      <p:ext uri="{BB962C8B-B14F-4D97-AF65-F5344CB8AC3E}">
        <p14:creationId xmlns:p14="http://schemas.microsoft.com/office/powerpoint/2010/main" val="3495127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C853C5-0EF2-4545-AE30-4C63E5564C67}" type="slidenum">
              <a:rPr lang="en-GB" altLang="en-US"/>
              <a:pPr/>
              <a:t>2</a:t>
            </a:fld>
            <a:endParaRPr lang="en-GB" altLang="en-US"/>
          </a:p>
        </p:txBody>
      </p:sp>
      <p:sp>
        <p:nvSpPr>
          <p:cNvPr id="7171" name="Rectangle 2"/>
          <p:cNvSpPr>
            <a:spLocks noGrp="1" noRot="1" noChangeAspect="1" noChangeArrowheads="1" noTextEdit="1"/>
          </p:cNvSpPr>
          <p:nvPr>
            <p:ph type="sldImg"/>
          </p:nvPr>
        </p:nvSpPr>
        <p:spPr>
          <a:xfrm>
            <a:off x="1143000" y="685800"/>
            <a:ext cx="4572000" cy="3429000"/>
          </a:xfrm>
          <a:ln/>
        </p:spPr>
      </p:sp>
      <p:sp>
        <p:nvSpPr>
          <p:cNvPr id="7172" name="Rectangle 3"/>
          <p:cNvSpPr>
            <a:spLocks noGrp="1" noChangeArrowheads="1"/>
          </p:cNvSpPr>
          <p:nvPr>
            <p:ph type="body" idx="1"/>
          </p:nvPr>
        </p:nvSpPr>
        <p:spPr>
          <a:xfrm>
            <a:off x="685800" y="4343400"/>
            <a:ext cx="5486400" cy="4114800"/>
          </a:xfrm>
          <a:noFill/>
        </p:spPr>
        <p:txBody>
          <a:bodyPr/>
          <a:lstStyle/>
          <a:p>
            <a:pPr eaLnBrk="1" hangingPunct="1"/>
            <a:r>
              <a:rPr lang="en-US" altLang="en-US" dirty="0"/>
              <a:t>Don Bosco is an international institution present in more than 132 countries with 15000 members. BREADS hails from this family of DB institutions that have changed the scape of social development in their respective regions with their expertise and concern for marginalized. BREADS has been in the field since …. to ascertain the rights of vulnerable women and children.</a:t>
            </a:r>
          </a:p>
          <a:p>
            <a:pPr eaLnBrk="1" hangingPunct="1"/>
            <a:r>
              <a:rPr lang="en-US" altLang="en-US" dirty="0"/>
              <a:t>The processes of globalization, liberalization which further drove urbanization have resulted in widening social inequity, undermining entitlements of the people. Further adding to this disempowerment, is the prevalence of child </a:t>
            </a:r>
            <a:r>
              <a:rPr lang="en-US" altLang="en-US" dirty="0" err="1"/>
              <a:t>labour</a:t>
            </a:r>
            <a:r>
              <a:rPr lang="en-US" altLang="en-US" dirty="0"/>
              <a:t>, child marriage, child abuse, </a:t>
            </a:r>
            <a:r>
              <a:rPr lang="en-US" altLang="en-US" dirty="0" err="1"/>
              <a:t>etc</a:t>
            </a:r>
            <a:r>
              <a:rPr lang="en-US" altLang="en-US" dirty="0"/>
              <a:t> which persist despite the laws and values that condemn them. Hence, the need to visualize inclusive communities where every individual enjoyed their basic rights and lived a life of dignity.</a:t>
            </a:r>
          </a:p>
          <a:p>
            <a:pPr eaLnBrk="1" hangingPunct="1"/>
            <a:r>
              <a:rPr lang="en-US" altLang="en-US" dirty="0"/>
              <a:t>BREADS has always acknowledged the need to implement strategies that transformed community attitudes internally. Beginning with rights education to </a:t>
            </a:r>
            <a:r>
              <a:rPr lang="en-US" altLang="en-US" dirty="0" err="1"/>
              <a:t>sensitise</a:t>
            </a:r>
            <a:r>
              <a:rPr lang="en-US" altLang="en-US" dirty="0"/>
              <a:t> everyday behavior towards children and other vulnerable sections, a range of interventions have been tried over the decades, suiting the needs of the local communities. Every issue or need identified has been exhaustively </a:t>
            </a:r>
            <a:r>
              <a:rPr lang="en-US" altLang="en-US" dirty="0" err="1"/>
              <a:t>analysed</a:t>
            </a:r>
            <a:r>
              <a:rPr lang="en-US" altLang="en-US" dirty="0"/>
              <a:t> through participatory methods and actions so planned at different levels to ensure a sustainable impact. (</a:t>
            </a:r>
            <a:r>
              <a:rPr lang="en-US" altLang="en-US" dirty="0" err="1"/>
              <a:t>Eg</a:t>
            </a:r>
            <a:r>
              <a:rPr lang="en-US" altLang="en-US" dirty="0"/>
              <a:t>: Rescue of street children, CREAM)</a:t>
            </a:r>
          </a:p>
        </p:txBody>
      </p:sp>
    </p:spTree>
    <p:extLst>
      <p:ext uri="{BB962C8B-B14F-4D97-AF65-F5344CB8AC3E}">
        <p14:creationId xmlns:p14="http://schemas.microsoft.com/office/powerpoint/2010/main" val="3698773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38C666-0587-478F-9025-2192F43D7BCB}" type="slidenum">
              <a:rPr lang="en-GB" altLang="en-US" sz="1100"/>
              <a:pPr/>
              <a:t>3</a:t>
            </a:fld>
            <a:endParaRPr lang="en-GB" altLang="en-US" sz="110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685800" y="4343400"/>
            <a:ext cx="5486400" cy="4559644"/>
          </a:xfrm>
          <a:noFill/>
        </p:spPr>
        <p:txBody>
          <a:bodyPr/>
          <a:lstStyle/>
          <a:p>
            <a:pPr eaLnBrk="1" hangingPunct="1"/>
            <a:r>
              <a:rPr lang="en-US" altLang="en-US" sz="1100" dirty="0"/>
              <a:t>With children, rescuing them from vulnerable situations is our first priority. Adhering to the principles of UNCRC, interventions endeavor to protect and promote rights of children through different activities. Rescue and then rehabilitation of children (from street, </a:t>
            </a:r>
            <a:r>
              <a:rPr lang="en-US" altLang="en-US" sz="1100" dirty="0" err="1"/>
              <a:t>labour</a:t>
            </a:r>
            <a:r>
              <a:rPr lang="en-US" altLang="en-US" sz="1100" dirty="0"/>
              <a:t>, </a:t>
            </a:r>
            <a:r>
              <a:rPr lang="en-US" altLang="en-US" sz="1100" dirty="0" err="1"/>
              <a:t>etc</a:t>
            </a:r>
            <a:r>
              <a:rPr lang="en-US" altLang="en-US" sz="1100" dirty="0"/>
              <a:t>). Education is an inevitable block in this array – mainstreaming children who had discontinued their education for different reasons, providing basic education for illiterates, rescued children, providing assistance/amenities to children who need additional support to continue education without dropping out have been the common strategies. Youth dropped out or those from slums who engage in street life are mobilized, counselled and put through professional skill training </a:t>
            </a:r>
            <a:r>
              <a:rPr lang="en-US" altLang="en-US" sz="1100" dirty="0" err="1"/>
              <a:t>programmes</a:t>
            </a:r>
            <a:r>
              <a:rPr lang="en-US" altLang="en-US" sz="1100" dirty="0"/>
              <a:t>, after which they are also placed in respectable jobs. While building the skill capital among dropouts/illiterates and making them productive, this effort ensures that inequity in access to formal education does not deprive them of an opportunity to work up the social ladder. Inform about </a:t>
            </a:r>
            <a:r>
              <a:rPr lang="en-US" altLang="en-US" sz="1100"/>
              <a:t>peers also (</a:t>
            </a:r>
            <a:r>
              <a:rPr lang="en-US" altLang="en-US" sz="1100" dirty="0"/>
              <a:t>Why is skilling important? – points from proposal doc)</a:t>
            </a:r>
          </a:p>
          <a:p>
            <a:pPr eaLnBrk="1" hangingPunct="1"/>
            <a:r>
              <a:rPr lang="en-US" altLang="en-US" sz="1100" dirty="0"/>
              <a:t>With women, micro finance was a key strategy to help them become self reliant. Along side, rights awareness has made them more confident to confront situations; women are also educated on the rights of children as they belong to children’s inner circle and therefore the proximity to be able to protect their rights. Skill training also helped in entrepreneurship promotion, which in turn inculcated the culture of healthy decision making for the future of their children.</a:t>
            </a:r>
          </a:p>
          <a:p>
            <a:pPr eaLnBrk="1" hangingPunct="1"/>
            <a:r>
              <a:rPr lang="en-US" altLang="en-US" sz="1100" dirty="0"/>
              <a:t>While children and women are the most vulnerable in a community, working with them in isolation cannot yield sustainable impact. (</a:t>
            </a:r>
            <a:r>
              <a:rPr lang="en-US" altLang="en-US" sz="1100" dirty="0" err="1"/>
              <a:t>Eg</a:t>
            </a:r>
            <a:r>
              <a:rPr lang="en-US" altLang="en-US" sz="1100" dirty="0"/>
              <a:t>: case of child marriages) It is essential to work with communities and help them resolve issues pertaining to entitlements so that the overall benefits also improve the quality of life for all the residents. Awareness building, most of all capacity building of communities in this respect was the crucial aspect as this entailed the possibility of envisaging their choices in development as a unit. (Reference – Development as Freedom, Amartya Sen)</a:t>
            </a:r>
          </a:p>
        </p:txBody>
      </p:sp>
    </p:spTree>
    <p:extLst>
      <p:ext uri="{BB962C8B-B14F-4D97-AF65-F5344CB8AC3E}">
        <p14:creationId xmlns:p14="http://schemas.microsoft.com/office/powerpoint/2010/main" val="3272898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EC0E5A-1773-44EB-863F-84097255809C}" type="slidenum">
              <a:rPr lang="en-GB" altLang="en-US"/>
              <a:pPr/>
              <a:t>4</a:t>
            </a:fld>
            <a:endParaRPr lang="en-GB"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xfrm>
            <a:off x="685800" y="4343400"/>
            <a:ext cx="5486400" cy="4114800"/>
          </a:xfrm>
          <a:noFill/>
        </p:spPr>
        <p:txBody>
          <a:bodyPr/>
          <a:lstStyle/>
          <a:p>
            <a:pPr eaLnBrk="1" hangingPunct="1"/>
            <a:r>
              <a:rPr lang="en-US" altLang="en-US" dirty="0"/>
              <a:t>BREADS’ interventions are not planned in isolation for a target group, nor are they implemented with disregard to what the state machinery could yield. Systemic issues are apparent and therefore, they can also come in the way of civil society’s efforts. Therefore, BREADS has always intended to bridge this distance, so that efforts from either side benefited the communities, and thus a long term change can result. </a:t>
            </a:r>
            <a:r>
              <a:rPr lang="en-US" altLang="en-US" dirty="0" err="1"/>
              <a:t>Eg</a:t>
            </a:r>
            <a:r>
              <a:rPr lang="en-US" altLang="en-US" dirty="0"/>
              <a:t>: 1098’s popularity due to CREAM. We work with people at the grassroots, who are both beneficiaries and partners, officials at the district and state level (</a:t>
            </a:r>
            <a:r>
              <a:rPr lang="en-US" altLang="en-US" dirty="0" err="1"/>
              <a:t>Dept</a:t>
            </a:r>
            <a:r>
              <a:rPr lang="en-US" altLang="en-US" dirty="0"/>
              <a:t> of Social Welfare, KSCPCR, </a:t>
            </a:r>
            <a:r>
              <a:rPr lang="en-US" altLang="en-US" dirty="0" err="1"/>
              <a:t>Dept</a:t>
            </a:r>
            <a:r>
              <a:rPr lang="en-US" altLang="en-US" dirty="0"/>
              <a:t> of WCD, </a:t>
            </a:r>
            <a:r>
              <a:rPr lang="en-US" altLang="en-US" dirty="0" err="1"/>
              <a:t>etc</a:t>
            </a:r>
            <a:r>
              <a:rPr lang="en-US" altLang="en-US" dirty="0"/>
              <a:t>) who can enable us to widen the reach and also other like minded partners from civil society (</a:t>
            </a:r>
            <a:r>
              <a:rPr lang="en-US" altLang="en-US" dirty="0" err="1"/>
              <a:t>Unicef</a:t>
            </a:r>
            <a:r>
              <a:rPr lang="en-US" altLang="en-US" dirty="0"/>
              <a:t>). Common interests (and strengths/capacities) from all these stake holders help devise an elaborate strategy that can yield the best results against our objectives. It is this vision that has led us to collaborate with international agencies as well, like the Germany’s Federal Ministry of Economic Cooperation and Development and DB Mondo.</a:t>
            </a:r>
          </a:p>
          <a:p>
            <a:pPr eaLnBrk="1" hangingPunct="1"/>
            <a:r>
              <a:rPr lang="en-US" altLang="en-US" dirty="0"/>
              <a:t>In so doing, BREADS has practiced and promoted the idea of convergence in planning and implementing interventions. </a:t>
            </a:r>
          </a:p>
          <a:p>
            <a:pPr eaLnBrk="1" hangingPunct="1"/>
            <a:r>
              <a:rPr lang="en-US" altLang="en-US" dirty="0"/>
              <a:t>Corporates (Accenture, Tech Mahindra, </a:t>
            </a:r>
            <a:r>
              <a:rPr lang="en-US" altLang="en-US" dirty="0" err="1"/>
              <a:t>Scheilder</a:t>
            </a:r>
            <a:r>
              <a:rPr lang="en-US" altLang="en-US" dirty="0"/>
              <a:t>, Oberoi group of hotels, to name a few) also joined the board through their social responsibility initiatives encouraging us to skill and place young work force in different jobs.</a:t>
            </a:r>
          </a:p>
          <a:p>
            <a:pPr eaLnBrk="1" hangingPunct="1"/>
            <a:r>
              <a:rPr lang="en-US" altLang="en-US" dirty="0"/>
              <a:t>BREADS continues to exhaust all linkages in its stakeholder map in order to bring about the maximum outreach.</a:t>
            </a:r>
          </a:p>
        </p:txBody>
      </p:sp>
    </p:spTree>
    <p:extLst>
      <p:ext uri="{BB962C8B-B14F-4D97-AF65-F5344CB8AC3E}">
        <p14:creationId xmlns:p14="http://schemas.microsoft.com/office/powerpoint/2010/main" val="3951651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5A7A26-685A-4BB2-B1BB-64817E062F80}" type="slidenum">
              <a:rPr lang="en-GB" altLang="en-US"/>
              <a:pPr/>
              <a:t>5</a:t>
            </a:fld>
            <a:endParaRPr lang="en-GB"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US" altLang="en-US" dirty="0"/>
              <a:t>Add the video link.</a:t>
            </a:r>
          </a:p>
          <a:p>
            <a:pPr eaLnBrk="1" hangingPunct="1"/>
            <a:r>
              <a:rPr lang="en-US" altLang="en-US" dirty="0"/>
              <a:t>Number of projects implemented in 2016-2017 from annual report.</a:t>
            </a:r>
          </a:p>
          <a:p>
            <a:pPr eaLnBrk="1" hangingPunct="1"/>
            <a:endParaRPr lang="en-US" altLang="en-US" dirty="0"/>
          </a:p>
        </p:txBody>
      </p:sp>
    </p:spTree>
    <p:extLst>
      <p:ext uri="{BB962C8B-B14F-4D97-AF65-F5344CB8AC3E}">
        <p14:creationId xmlns:p14="http://schemas.microsoft.com/office/powerpoint/2010/main" val="2778057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000" dirty="0"/>
              <a:t>Experts estimate that one in every three human beings will live in a slum by 2030. This reiterates the gravity of interaction between two dynamic processes – urbanisation and migration; “</a:t>
            </a:r>
            <a:r>
              <a:rPr lang="en-US" sz="1000" dirty="0"/>
              <a:t>Rural to urban migration is by far the major component of </a:t>
            </a:r>
            <a:r>
              <a:rPr lang="en-US" sz="1000" dirty="0" err="1"/>
              <a:t>urbanisation</a:t>
            </a:r>
            <a:r>
              <a:rPr lang="en-US" sz="1000" dirty="0"/>
              <a:t> and is the chief mechanism by which </a:t>
            </a:r>
            <a:r>
              <a:rPr lang="en-US" sz="1000" dirty="0" err="1"/>
              <a:t>urbanisation</a:t>
            </a:r>
            <a:r>
              <a:rPr lang="en-US" sz="1000" dirty="0"/>
              <a:t> trends all the world-over has been accomplished”. Thence, the significance of peri urban spaces which can be either transitory or permanent. The continuum of urban-peri urban-and rural scenario must be fully mapped and thoroughly studied to comprehend all forward-backward linkages that can be enhanced under SCM initiatives. (During discussion, if needed, elaborate on the characteristics of peri urban spaces)</a:t>
            </a:r>
          </a:p>
          <a:p>
            <a:r>
              <a:rPr lang="en-US" sz="1000" dirty="0"/>
              <a:t>Given the unfortunate destruction of traditional livelihoods and the promises cities make, they are the key to sustainability. Well acknowledged and iterated by the New Urban Agenda and the emergence of Right to City perspective, advocating the right of the </a:t>
            </a:r>
            <a:r>
              <a:rPr lang="en-US" sz="1000" dirty="0" err="1"/>
              <a:t>marginalised</a:t>
            </a:r>
            <a:r>
              <a:rPr lang="en-US" sz="1000" dirty="0"/>
              <a:t> to a dignified life.</a:t>
            </a:r>
          </a:p>
          <a:p>
            <a:r>
              <a:rPr lang="en-US" sz="1000" dirty="0"/>
              <a:t>There certainly is a consensus on general urban challenges and the larger understanding that issues need holistic approaches to bring about long term transformative changes. Hence, initiatives under SCM cannot be envisaged as mere projects, but as part of an evolving system that accommodates the changing characteristics of a city and its population.</a:t>
            </a:r>
          </a:p>
          <a:p>
            <a:r>
              <a:rPr lang="en-IN" sz="1000" dirty="0"/>
              <a:t> According to a new book by a group of Demographers working with the Washington – based United States national research Council (NRC), the lion’s share of the world population </a:t>
            </a:r>
          </a:p>
          <a:p>
            <a:r>
              <a:rPr lang="en-IN" sz="1000" dirty="0"/>
              <a:t>increase over the next 25 years will be in towns and cities with fewer than one million people. They expect these places to account for 60 percent of the developing country urban population. The scale of redistribution of people in search of jobs within and between cities…. - is vast! Integrating them must be a key concern for the SCM – </a:t>
            </a:r>
            <a:r>
              <a:rPr lang="en-IN" sz="1000" dirty="0" err="1"/>
              <a:t>spacially</a:t>
            </a:r>
            <a:r>
              <a:rPr lang="en-IN" sz="1000" dirty="0"/>
              <a:t>, socially and economically (elaborate if needed)</a:t>
            </a:r>
          </a:p>
          <a:p>
            <a:r>
              <a:rPr lang="en-IN" sz="1000" dirty="0"/>
              <a:t>Opportunity section – elaborate from bullet points above; avoid repetition; emphasise on the huge hidden economy within the informal settlements/slums in the cities – thriving enterprises</a:t>
            </a:r>
          </a:p>
          <a:p>
            <a:endParaRPr lang="en-US" sz="1000" b="1" dirty="0"/>
          </a:p>
          <a:p>
            <a:endParaRPr lang="en-IN" sz="1000" dirty="0"/>
          </a:p>
        </p:txBody>
      </p:sp>
      <p:sp>
        <p:nvSpPr>
          <p:cNvPr id="4" name="Slide Number Placeholder 3"/>
          <p:cNvSpPr>
            <a:spLocks noGrp="1"/>
          </p:cNvSpPr>
          <p:nvPr>
            <p:ph type="sldNum" sz="quarter" idx="10"/>
          </p:nvPr>
        </p:nvSpPr>
        <p:spPr/>
        <p:txBody>
          <a:bodyPr/>
          <a:lstStyle/>
          <a:p>
            <a:pPr>
              <a:defRPr/>
            </a:pPr>
            <a:fld id="{409E9959-4C33-430C-877A-9449B1F0262F}" type="slidenum">
              <a:rPr lang="en-GB" altLang="en-US" smtClean="0"/>
              <a:pPr>
                <a:defRPr/>
              </a:pPr>
              <a:t>6</a:t>
            </a:fld>
            <a:endParaRPr lang="en-GB" altLang="en-US"/>
          </a:p>
        </p:txBody>
      </p:sp>
    </p:spTree>
    <p:extLst>
      <p:ext uri="{BB962C8B-B14F-4D97-AF65-F5344CB8AC3E}">
        <p14:creationId xmlns:p14="http://schemas.microsoft.com/office/powerpoint/2010/main" val="2803997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399"/>
            <a:ext cx="5486400" cy="4341813"/>
          </a:xfrm>
        </p:spPr>
        <p:txBody>
          <a:bodyPr/>
          <a:lstStyle/>
          <a:p>
            <a:r>
              <a:rPr lang="en-IN" sz="1000" dirty="0"/>
              <a:t>Scale jumping in India – we are not following the cycle of urbanisation, sub urbanisation, counter urbanisation and re urbanisation – as it happened in Europe. So the pressure on resources is imperative, given the intent and scale of impact envisaged under our urban agenda. This possibly explains the transition in comprehending SCM. Whether greenfield or brownfield, area based or pan city initiatives, is a moot point. Within the existing framework, can we not think of social objectives that prevent exclusion of specific communities in the long run?</a:t>
            </a:r>
          </a:p>
          <a:p>
            <a:r>
              <a:rPr lang="en-IN" sz="1000" dirty="0"/>
              <a:t>Exclusion is yet to be fully understood – it results due to failure in programme implementation (like in the enrolment of beneficiaries for PDS or RSBY, etc) and the dynamics of urban poverty (one event of CHE and the family is pushed to BPL). Reorganising basic services in a way that reaches out to all classes of residents is in itself an onerous task. Can the new initiatives complement the provision of these services, without affecting any section of the city’s residents?</a:t>
            </a:r>
          </a:p>
          <a:p>
            <a:r>
              <a:rPr lang="en-IN" sz="1000" i="1" dirty="0"/>
              <a:t>Social thinking from the start</a:t>
            </a:r>
            <a:r>
              <a:rPr lang="en-IN" sz="1000" dirty="0"/>
              <a:t> - Whom is the city built for? For every individual from haves and have nots – abled or differently abled, every new entrant, every disempowered person, every aspiring youngster, every child in a healthy family and on the street, every woman, every aged person. This is precisely why the idea of letting states decide their focus under SCM is appreciated – it allows them to work on local innovations/strategies for local conditions and prioritise their pressing needs (SHINE India’s G-Filter project with potters). </a:t>
            </a:r>
            <a:r>
              <a:rPr lang="en-US" sz="1000" dirty="0"/>
              <a:t>This focus on inclusion is strengthened by the assertion that “equity is both a moral obligation and a central element of social justice, and becomes part of transformative change.” (Reference: SDG discussion on </a:t>
            </a:r>
            <a:r>
              <a:rPr lang="en-US" sz="1000" dirty="0" err="1"/>
              <a:t>cityfix</a:t>
            </a:r>
            <a:r>
              <a:rPr lang="en-US" sz="1000" dirty="0"/>
              <a:t> website) (Also use examples like Aligarh initiative to become an international lock city and Jaipur’s initiative to engage 30,000 rag pickers under SCM).</a:t>
            </a:r>
          </a:p>
          <a:p>
            <a:r>
              <a:rPr lang="en-US" sz="1000" dirty="0"/>
              <a:t>Bringing in social objectives to establish equity and inclusion within the scope of SCM is only the first, right step in enabling people </a:t>
            </a:r>
            <a:r>
              <a:rPr lang="en-US" sz="1000" dirty="0" err="1"/>
              <a:t>centred</a:t>
            </a:r>
            <a:r>
              <a:rPr lang="en-US" sz="1000" dirty="0"/>
              <a:t> urbanization. The onus is on us to transform every innovation in our way – technical and social – into instruments that fight inequity and bring about behavioral transformation (</a:t>
            </a:r>
            <a:r>
              <a:rPr lang="en-US" sz="1000" dirty="0" err="1"/>
              <a:t>Eg</a:t>
            </a:r>
            <a:r>
              <a:rPr lang="en-US" sz="1000" dirty="0"/>
              <a:t>: water meters to show wastage and usage data??)</a:t>
            </a:r>
            <a:endParaRPr lang="en-IN" sz="1000" dirty="0"/>
          </a:p>
          <a:p>
            <a:endParaRPr lang="en-IN" sz="1000" dirty="0"/>
          </a:p>
        </p:txBody>
      </p:sp>
      <p:sp>
        <p:nvSpPr>
          <p:cNvPr id="4" name="Slide Number Placeholder 3"/>
          <p:cNvSpPr>
            <a:spLocks noGrp="1"/>
          </p:cNvSpPr>
          <p:nvPr>
            <p:ph type="sldNum" sz="quarter" idx="10"/>
          </p:nvPr>
        </p:nvSpPr>
        <p:spPr/>
        <p:txBody>
          <a:bodyPr/>
          <a:lstStyle/>
          <a:p>
            <a:pPr>
              <a:defRPr/>
            </a:pPr>
            <a:fld id="{409E9959-4C33-430C-877A-9449B1F0262F}" type="slidenum">
              <a:rPr lang="en-GB" altLang="en-US" smtClean="0"/>
              <a:pPr>
                <a:defRPr/>
              </a:pPr>
              <a:t>7</a:t>
            </a:fld>
            <a:endParaRPr lang="en-GB" altLang="en-US"/>
          </a:p>
        </p:txBody>
      </p:sp>
    </p:spTree>
    <p:extLst>
      <p:ext uri="{BB962C8B-B14F-4D97-AF65-F5344CB8AC3E}">
        <p14:creationId xmlns:p14="http://schemas.microsoft.com/office/powerpoint/2010/main" val="3876213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(Don’t give details of programme – only the impact on social equity; the connects and linkages)</a:t>
            </a:r>
          </a:p>
          <a:p>
            <a:endParaRPr lang="en-IN" dirty="0"/>
          </a:p>
          <a:p>
            <a:r>
              <a:rPr lang="en-IN" dirty="0"/>
              <a:t>While talking about migrant desk in Kerala do mention about the informality and instability in the very nature of migrants’ survival in the cities. 9/10</a:t>
            </a:r>
            <a:r>
              <a:rPr lang="en-IN" baseline="30000" dirty="0"/>
              <a:t>th</a:t>
            </a:r>
            <a:r>
              <a:rPr lang="en-IN" dirty="0"/>
              <a:t> of all employment in India is informal. The informal sector is not separate but in a symbiotic relationship with the formal sector. (Avoid if an overt discussion on migrants is already underway from earlier presentations)</a:t>
            </a:r>
          </a:p>
        </p:txBody>
      </p:sp>
      <p:sp>
        <p:nvSpPr>
          <p:cNvPr id="4" name="Slide Number Placeholder 3"/>
          <p:cNvSpPr>
            <a:spLocks noGrp="1"/>
          </p:cNvSpPr>
          <p:nvPr>
            <p:ph type="sldNum" sz="quarter" idx="10"/>
          </p:nvPr>
        </p:nvSpPr>
        <p:spPr/>
        <p:txBody>
          <a:bodyPr/>
          <a:lstStyle/>
          <a:p>
            <a:pPr>
              <a:defRPr/>
            </a:pPr>
            <a:fld id="{409E9959-4C33-430C-877A-9449B1F0262F}" type="slidenum">
              <a:rPr lang="en-GB" altLang="en-US" smtClean="0"/>
              <a:pPr>
                <a:defRPr/>
              </a:pPr>
              <a:t>8</a:t>
            </a:fld>
            <a:endParaRPr lang="en-GB" altLang="en-US"/>
          </a:p>
        </p:txBody>
      </p:sp>
    </p:spTree>
    <p:extLst>
      <p:ext uri="{BB962C8B-B14F-4D97-AF65-F5344CB8AC3E}">
        <p14:creationId xmlns:p14="http://schemas.microsoft.com/office/powerpoint/2010/main" val="72353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BE92AE-6D64-4BDD-B411-DE0AD3ED58B9}" type="slidenum">
              <a:rPr lang="en-GB" altLang="en-US"/>
              <a:pPr/>
              <a:t>9</a:t>
            </a:fld>
            <a:endParaRPr lang="en-GB"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US" altLang="en-US" dirty="0"/>
              <a:t>Present these in tandem with strengths of BREADS. Can accordingly elaborate during the </a:t>
            </a:r>
            <a:r>
              <a:rPr lang="en-US" altLang="en-US"/>
              <a:t>ensuing discussion.</a:t>
            </a:r>
            <a:endParaRPr lang="en-US" altLang="en-US" dirty="0"/>
          </a:p>
        </p:txBody>
      </p:sp>
    </p:spTree>
    <p:extLst>
      <p:ext uri="{BB962C8B-B14F-4D97-AF65-F5344CB8AC3E}">
        <p14:creationId xmlns:p14="http://schemas.microsoft.com/office/powerpoint/2010/main" val="2809757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Smallcanon2010-22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4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ctrTitle"/>
          </p:nvPr>
        </p:nvSpPr>
        <p:spPr>
          <a:xfrm>
            <a:off x="685800" y="1438275"/>
            <a:ext cx="7772400" cy="1143000"/>
          </a:xfrm>
        </p:spPr>
        <p:txBody>
          <a:bodyPr/>
          <a:lstStyle>
            <a:lvl1pPr>
              <a:defRPr/>
            </a:lvl1pPr>
          </a:lstStyle>
          <a:p>
            <a:pPr lvl="0"/>
            <a:r>
              <a:rPr lang="en-US" altLang="en-US" noProof="0"/>
              <a:t>Click to edit Master title style</a:t>
            </a:r>
          </a:p>
        </p:txBody>
      </p:sp>
      <p:sp>
        <p:nvSpPr>
          <p:cNvPr id="25603" name="Rectangle 3"/>
          <p:cNvSpPr>
            <a:spLocks noGrp="1" noChangeArrowheads="1"/>
          </p:cNvSpPr>
          <p:nvPr>
            <p:ph type="subTitle" idx="1"/>
          </p:nvPr>
        </p:nvSpPr>
        <p:spPr>
          <a:xfrm>
            <a:off x="1371600" y="3038475"/>
            <a:ext cx="6400800" cy="1752600"/>
          </a:xfrm>
        </p:spPr>
        <p:txBody>
          <a:bodyPr/>
          <a:lstStyle>
            <a:lvl1pPr marL="0" indent="0" algn="ctr">
              <a:buFontTx/>
              <a:buNone/>
              <a:defRPr/>
            </a:lvl1pPr>
          </a:lstStyle>
          <a:p>
            <a:pPr lvl="0"/>
            <a:r>
              <a:rPr lang="en-US" altLang="en-US" noProof="0"/>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r>
              <a:rPr lang="en-US" altLang="en-US"/>
              <a:t>2017/09/21</a:t>
            </a:r>
            <a:endParaRPr lang="en-GB" alt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4C7AABEE-7598-4273-98EC-CCC8E015014C}" type="slidenum">
              <a:rPr lang="en-GB" altLang="en-US"/>
              <a:pPr>
                <a:defRPr/>
              </a:pPr>
              <a:t>‹#›</a:t>
            </a:fld>
            <a:endParaRPr lang="en-GB" altLang="en-US"/>
          </a:p>
        </p:txBody>
      </p:sp>
    </p:spTree>
    <p:extLst>
      <p:ext uri="{BB962C8B-B14F-4D97-AF65-F5344CB8AC3E}">
        <p14:creationId xmlns:p14="http://schemas.microsoft.com/office/powerpoint/2010/main" val="3205531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82060C7-DEE3-44A7-B48A-581BDEAC8A7C}" type="slidenum">
              <a:rPr lang="en-GB" altLang="en-US"/>
              <a:pPr>
                <a:defRPr/>
              </a:pPr>
              <a:t>‹#›</a:t>
            </a:fld>
            <a:endParaRPr lang="en-GB" altLang="en-US"/>
          </a:p>
        </p:txBody>
      </p:sp>
    </p:spTree>
    <p:extLst>
      <p:ext uri="{BB962C8B-B14F-4D97-AF65-F5344CB8AC3E}">
        <p14:creationId xmlns:p14="http://schemas.microsoft.com/office/powerpoint/2010/main" val="640705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7EA95FD1-5667-4C84-89D5-760C824A28FB}" type="slidenum">
              <a:rPr lang="en-GB" altLang="en-US"/>
              <a:pPr>
                <a:defRPr/>
              </a:pPr>
              <a:t>‹#›</a:t>
            </a:fld>
            <a:endParaRPr lang="en-GB" altLang="en-US"/>
          </a:p>
        </p:txBody>
      </p:sp>
    </p:spTree>
    <p:extLst>
      <p:ext uri="{BB962C8B-B14F-4D97-AF65-F5344CB8AC3E}">
        <p14:creationId xmlns:p14="http://schemas.microsoft.com/office/powerpoint/2010/main" val="155496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B91232F8-3EBD-4A06-A71F-E19181025649}" type="slidenum">
              <a:rPr lang="en-GB" altLang="en-US"/>
              <a:pPr>
                <a:defRPr/>
              </a:pPr>
              <a:t>‹#›</a:t>
            </a:fld>
            <a:endParaRPr lang="en-GB" altLang="en-US"/>
          </a:p>
        </p:txBody>
      </p:sp>
    </p:spTree>
    <p:extLst>
      <p:ext uri="{BB962C8B-B14F-4D97-AF65-F5344CB8AC3E}">
        <p14:creationId xmlns:p14="http://schemas.microsoft.com/office/powerpoint/2010/main" val="425778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B7A9E95B-5FDB-4A10-8A70-4CCABF9B0044}" type="slidenum">
              <a:rPr lang="en-GB" altLang="en-US"/>
              <a:pPr>
                <a:defRPr/>
              </a:pPr>
              <a:t>‹#›</a:t>
            </a:fld>
            <a:endParaRPr lang="en-GB" altLang="en-US"/>
          </a:p>
        </p:txBody>
      </p:sp>
    </p:spTree>
    <p:extLst>
      <p:ext uri="{BB962C8B-B14F-4D97-AF65-F5344CB8AC3E}">
        <p14:creationId xmlns:p14="http://schemas.microsoft.com/office/powerpoint/2010/main" val="127329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C595FC-8F69-4981-A161-B280134DC08A}" type="slidenum">
              <a:rPr lang="en-GB" altLang="en-US"/>
              <a:pPr>
                <a:defRPr/>
              </a:pPr>
              <a:t>‹#›</a:t>
            </a:fld>
            <a:endParaRPr lang="en-GB" altLang="en-US"/>
          </a:p>
        </p:txBody>
      </p:sp>
    </p:spTree>
    <p:extLst>
      <p:ext uri="{BB962C8B-B14F-4D97-AF65-F5344CB8AC3E}">
        <p14:creationId xmlns:p14="http://schemas.microsoft.com/office/powerpoint/2010/main" val="2731241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2F96EC85-BE5D-4623-AD4A-AC19ED952B2D}" type="slidenum">
              <a:rPr lang="en-GB" altLang="en-US"/>
              <a:pPr>
                <a:defRPr/>
              </a:pPr>
              <a:t>‹#›</a:t>
            </a:fld>
            <a:endParaRPr lang="en-GB" altLang="en-US"/>
          </a:p>
        </p:txBody>
      </p:sp>
    </p:spTree>
    <p:extLst>
      <p:ext uri="{BB962C8B-B14F-4D97-AF65-F5344CB8AC3E}">
        <p14:creationId xmlns:p14="http://schemas.microsoft.com/office/powerpoint/2010/main" val="407485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96D83A82-0553-44E0-A09B-3CF1309B31F9}" type="slidenum">
              <a:rPr lang="en-GB" altLang="en-US"/>
              <a:pPr>
                <a:defRPr/>
              </a:pPr>
              <a:t>‹#›</a:t>
            </a:fld>
            <a:endParaRPr lang="en-GB" altLang="en-US"/>
          </a:p>
        </p:txBody>
      </p:sp>
    </p:spTree>
    <p:extLst>
      <p:ext uri="{BB962C8B-B14F-4D97-AF65-F5344CB8AC3E}">
        <p14:creationId xmlns:p14="http://schemas.microsoft.com/office/powerpoint/2010/main" val="752695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B5A0FC2A-82DC-4C61-BB8E-1F89969AE022}" type="slidenum">
              <a:rPr lang="en-GB" altLang="en-US"/>
              <a:pPr>
                <a:defRPr/>
              </a:pPr>
              <a:t>‹#›</a:t>
            </a:fld>
            <a:endParaRPr lang="en-GB" altLang="en-US"/>
          </a:p>
        </p:txBody>
      </p:sp>
    </p:spTree>
    <p:extLst>
      <p:ext uri="{BB962C8B-B14F-4D97-AF65-F5344CB8AC3E}">
        <p14:creationId xmlns:p14="http://schemas.microsoft.com/office/powerpoint/2010/main" val="269804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81C9BAF4-0D91-41BF-95C6-E192D8F71186}" type="slidenum">
              <a:rPr lang="en-GB" altLang="en-US"/>
              <a:pPr>
                <a:defRPr/>
              </a:pPr>
              <a:t>‹#›</a:t>
            </a:fld>
            <a:endParaRPr lang="en-GB" altLang="en-US"/>
          </a:p>
        </p:txBody>
      </p:sp>
    </p:spTree>
    <p:extLst>
      <p:ext uri="{BB962C8B-B14F-4D97-AF65-F5344CB8AC3E}">
        <p14:creationId xmlns:p14="http://schemas.microsoft.com/office/powerpoint/2010/main" val="3980759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38B9289E-6B93-435F-97B2-D55AB57DA362}" type="slidenum">
              <a:rPr lang="en-GB" altLang="en-US"/>
              <a:pPr>
                <a:defRPr/>
              </a:pPr>
              <a:t>‹#›</a:t>
            </a:fld>
            <a:endParaRPr lang="en-GB" altLang="en-US"/>
          </a:p>
        </p:txBody>
      </p:sp>
    </p:spTree>
    <p:extLst>
      <p:ext uri="{BB962C8B-B14F-4D97-AF65-F5344CB8AC3E}">
        <p14:creationId xmlns:p14="http://schemas.microsoft.com/office/powerpoint/2010/main" val="331936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2017/09/21</a:t>
            </a: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6C7F82D9-540F-4992-8D70-CD5378B8761B}" type="slidenum">
              <a:rPr lang="en-GB" altLang="en-US"/>
              <a:pPr>
                <a:defRPr/>
              </a:pPr>
              <a:t>‹#›</a:t>
            </a:fld>
            <a:endParaRPr lang="en-GB" altLang="en-US"/>
          </a:p>
        </p:txBody>
      </p:sp>
    </p:spTree>
    <p:extLst>
      <p:ext uri="{BB962C8B-B14F-4D97-AF65-F5344CB8AC3E}">
        <p14:creationId xmlns:p14="http://schemas.microsoft.com/office/powerpoint/2010/main" val="61636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Smallcanon2010-22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4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r>
              <a:rPr lang="en-US" altLang="en-US"/>
              <a:t>2017/09/21</a:t>
            </a: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7408138-3B7B-4499-85F3-923067141D22}" type="slidenum">
              <a:rPr lang="en-GB" altLang="en-US"/>
              <a:pPr>
                <a:defRPr/>
              </a:pPr>
              <a:t>‹#›</a:t>
            </a:fld>
            <a:endParaRPr lang="en-GB" altLang="en-US"/>
          </a:p>
        </p:txBody>
      </p:sp>
    </p:spTree>
  </p:cSld>
  <p:clrMap bg1="dk2" tx1="lt1" bg2="dk1" tx2="lt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96104" y="744040"/>
            <a:ext cx="7772400" cy="1902633"/>
          </a:xfrm>
        </p:spPr>
        <p:txBody>
          <a:bodyPr/>
          <a:lstStyle/>
          <a:p>
            <a:pPr eaLnBrk="1" hangingPunct="1"/>
            <a:r>
              <a:rPr lang="en-GB" altLang="en-US" sz="6000" dirty="0">
                <a:latin typeface="Cambria" panose="02040503050406030204" pitchFamily="18" charset="0"/>
              </a:rPr>
              <a:t>Inclusive Smart Cities</a:t>
            </a:r>
          </a:p>
        </p:txBody>
      </p:sp>
      <p:sp>
        <p:nvSpPr>
          <p:cNvPr id="4099" name="Rectangle 3"/>
          <p:cNvSpPr>
            <a:spLocks noGrp="1" noChangeArrowheads="1"/>
          </p:cNvSpPr>
          <p:nvPr>
            <p:ph type="subTitle" idx="1"/>
          </p:nvPr>
        </p:nvSpPr>
        <p:spPr>
          <a:xfrm>
            <a:off x="1371597" y="2844565"/>
            <a:ext cx="6221413" cy="1280160"/>
          </a:xfrm>
        </p:spPr>
        <p:txBody>
          <a:bodyPr/>
          <a:lstStyle/>
          <a:p>
            <a:pPr eaLnBrk="1" hangingPunct="1"/>
            <a:r>
              <a:rPr lang="en-GB" altLang="en-US" sz="4400" i="1" dirty="0">
                <a:latin typeface="Cambria" panose="02040503050406030204" pitchFamily="18" charset="0"/>
              </a:rPr>
              <a:t>BREADS</a:t>
            </a:r>
            <a:r>
              <a:rPr lang="en-GB" altLang="en-US" sz="5400" i="1" dirty="0">
                <a:latin typeface="Cambria" panose="02040503050406030204" pitchFamily="18" charset="0"/>
              </a:rPr>
              <a:t> Bangalore</a:t>
            </a:r>
          </a:p>
        </p:txBody>
      </p:sp>
      <p:pic>
        <p:nvPicPr>
          <p:cNvPr id="2" name="Picture 1">
            <a:extLst>
              <a:ext uri="{FF2B5EF4-FFF2-40B4-BE49-F238E27FC236}">
                <a16:creationId xmlns:a16="http://schemas.microsoft.com/office/drawing/2014/main" id="{D2EAC727-15D2-459C-B4A1-ED96C50698C6}"/>
              </a:ext>
            </a:extLst>
          </p:cNvPr>
          <p:cNvPicPr>
            <a:picLocks noChangeAspect="1"/>
          </p:cNvPicPr>
          <p:nvPr/>
        </p:nvPicPr>
        <p:blipFill>
          <a:blip r:embed="rId3"/>
          <a:stretch>
            <a:fillRect/>
          </a:stretch>
        </p:blipFill>
        <p:spPr>
          <a:xfrm>
            <a:off x="2233796" y="4322617"/>
            <a:ext cx="4497014" cy="1117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822960"/>
            <a:ext cx="8229600" cy="1005840"/>
          </a:xfrm>
        </p:spPr>
        <p:txBody>
          <a:bodyPr/>
          <a:lstStyle/>
          <a:p>
            <a:pPr eaLnBrk="1" hangingPunct="1"/>
            <a:r>
              <a:rPr lang="en-GB" altLang="en-US" dirty="0">
                <a:latin typeface="Cambria" panose="02040503050406030204" pitchFamily="18" charset="0"/>
              </a:rPr>
              <a:t>Introducing BREADS Bangalore</a:t>
            </a:r>
            <a:endParaRPr lang="en-US" altLang="en-US" dirty="0">
              <a:latin typeface="Cambria" panose="02040503050406030204" pitchFamily="18" charset="0"/>
            </a:endParaRPr>
          </a:p>
        </p:txBody>
      </p:sp>
      <p:sp>
        <p:nvSpPr>
          <p:cNvPr id="6147" name="Rectangle 3"/>
          <p:cNvSpPr>
            <a:spLocks noGrp="1" noChangeArrowheads="1"/>
          </p:cNvSpPr>
          <p:nvPr>
            <p:ph type="body" idx="1"/>
          </p:nvPr>
        </p:nvSpPr>
        <p:spPr>
          <a:xfrm>
            <a:off x="457199" y="1953491"/>
            <a:ext cx="8487295" cy="4172672"/>
          </a:xfrm>
        </p:spPr>
        <p:txBody>
          <a:bodyPr/>
          <a:lstStyle/>
          <a:p>
            <a:pPr eaLnBrk="1" hangingPunct="1"/>
            <a:r>
              <a:rPr lang="en-US" altLang="en-US" dirty="0">
                <a:latin typeface="Cambria" panose="02040503050406030204" pitchFamily="18" charset="0"/>
              </a:rPr>
              <a:t>Development organization anchoring projects across Karnataka and Kerala since 1995</a:t>
            </a:r>
          </a:p>
          <a:p>
            <a:pPr eaLnBrk="1" hangingPunct="1"/>
            <a:r>
              <a:rPr lang="en-US" altLang="en-US" dirty="0">
                <a:latin typeface="Cambria" panose="02040503050406030204" pitchFamily="18" charset="0"/>
              </a:rPr>
              <a:t>Vision - To build inclusive communities valuing rights, equity, equality and justice</a:t>
            </a:r>
          </a:p>
          <a:p>
            <a:pPr eaLnBrk="1" hangingPunct="1"/>
            <a:r>
              <a:rPr lang="en-US" altLang="en-US" dirty="0">
                <a:latin typeface="Cambria" panose="02040503050406030204" pitchFamily="18" charset="0"/>
              </a:rPr>
              <a:t>Multi faceted strategies designed to suit local contexts, to benefit the most vulnerable women and children</a:t>
            </a:r>
          </a:p>
          <a:p>
            <a:pPr eaLnBrk="1" hangingPunct="1"/>
            <a:endParaRPr lang="en-US" altLang="en-US" dirty="0">
              <a:latin typeface="Cambria" panose="02040503050406030204" pitchFamily="18" charset="0"/>
            </a:endParaRPr>
          </a:p>
        </p:txBody>
      </p:sp>
      <p:sp>
        <p:nvSpPr>
          <p:cNvPr id="2" name="Date Placeholder 1">
            <a:extLst>
              <a:ext uri="{FF2B5EF4-FFF2-40B4-BE49-F238E27FC236}">
                <a16:creationId xmlns:a16="http://schemas.microsoft.com/office/drawing/2014/main" id="{4BE45FE5-04F6-40FE-B0FF-F19E8E63F7FC}"/>
              </a:ext>
            </a:extLst>
          </p:cNvPr>
          <p:cNvSpPr>
            <a:spLocks noGrp="1"/>
          </p:cNvSpPr>
          <p:nvPr>
            <p:ph type="dt" sz="half" idx="10"/>
          </p:nvPr>
        </p:nvSpPr>
        <p:spPr>
          <a:xfrm>
            <a:off x="0" y="6126135"/>
            <a:ext cx="2133600" cy="495503"/>
          </a:xfrm>
        </p:spPr>
        <p:txBody>
          <a:bodyPr/>
          <a:lstStyle/>
          <a:p>
            <a:pPr>
              <a:defRPr/>
            </a:pPr>
            <a:r>
              <a:rPr lang="en-US" altLang="en-US" sz="1200" dirty="0">
                <a:latin typeface="Cambria" panose="02040503050406030204" pitchFamily="18" charset="0"/>
              </a:rPr>
              <a:t>2017/09/22</a:t>
            </a:r>
            <a:endParaRPr lang="en-GB" altLang="en-US" dirty="0">
              <a:latin typeface="Cambria" panose="02040503050406030204" pitchFamily="18" charset="0"/>
            </a:endParaRPr>
          </a:p>
        </p:txBody>
      </p:sp>
      <p:sp>
        <p:nvSpPr>
          <p:cNvPr id="3" name="Slide Number Placeholder 2">
            <a:extLst>
              <a:ext uri="{FF2B5EF4-FFF2-40B4-BE49-F238E27FC236}">
                <a16:creationId xmlns:a16="http://schemas.microsoft.com/office/drawing/2014/main" id="{90C895D8-0494-4ADD-AB79-92B43B9EE62F}"/>
              </a:ext>
            </a:extLst>
          </p:cNvPr>
          <p:cNvSpPr>
            <a:spLocks noGrp="1"/>
          </p:cNvSpPr>
          <p:nvPr>
            <p:ph type="sldNum" sz="quarter" idx="12"/>
          </p:nvPr>
        </p:nvSpPr>
        <p:spPr>
          <a:xfrm>
            <a:off x="6954216" y="6145388"/>
            <a:ext cx="2133600" cy="476250"/>
          </a:xfrm>
        </p:spPr>
        <p:txBody>
          <a:bodyPr/>
          <a:lstStyle/>
          <a:p>
            <a:pPr>
              <a:defRPr/>
            </a:pPr>
            <a:fld id="{B7A9E95B-5FDB-4A10-8A70-4CCABF9B0044}" type="slidenum">
              <a:rPr lang="en-GB" altLang="en-US" smtClean="0">
                <a:latin typeface="Cambria" panose="02040503050406030204" pitchFamily="18" charset="0"/>
              </a:rPr>
              <a:pPr>
                <a:defRPr/>
              </a:pPr>
              <a:t>2</a:t>
            </a:fld>
            <a:endParaRPr lang="en-GB" altLang="en-US" dirty="0">
              <a:latin typeface="Cambria" panose="02040503050406030204" pitchFamily="18" charset="0"/>
            </a:endParaRPr>
          </a:p>
        </p:txBody>
      </p:sp>
      <p:pic>
        <p:nvPicPr>
          <p:cNvPr id="6" name="Picture 5">
            <a:extLst>
              <a:ext uri="{FF2B5EF4-FFF2-40B4-BE49-F238E27FC236}">
                <a16:creationId xmlns:a16="http://schemas.microsoft.com/office/drawing/2014/main" id="{5F9F4262-5041-4925-A971-29D3FC213218}"/>
              </a:ext>
            </a:extLst>
          </p:cNvPr>
          <p:cNvPicPr>
            <a:picLocks noChangeAspect="1"/>
          </p:cNvPicPr>
          <p:nvPr/>
        </p:nvPicPr>
        <p:blipFill>
          <a:blip r:embed="rId3"/>
          <a:stretch>
            <a:fillRect/>
          </a:stretch>
        </p:blipFill>
        <p:spPr>
          <a:xfrm>
            <a:off x="6972848" y="117241"/>
            <a:ext cx="2096337" cy="5207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A7DA79-E159-4BEF-A6AD-C6828F6261EA}"/>
              </a:ext>
            </a:extLst>
          </p:cNvPr>
          <p:cNvSpPr>
            <a:spLocks noGrp="1"/>
          </p:cNvSpPr>
          <p:nvPr>
            <p:ph type="title"/>
          </p:nvPr>
        </p:nvSpPr>
        <p:spPr/>
        <p:txBody>
          <a:bodyPr/>
          <a:lstStyle/>
          <a:p>
            <a:r>
              <a:rPr lang="en-IN" sz="4000" dirty="0">
                <a:latin typeface="Cambria" panose="02040503050406030204" pitchFamily="18" charset="0"/>
              </a:rPr>
              <a:t>Scoping of BREADS’ Work</a:t>
            </a:r>
          </a:p>
        </p:txBody>
      </p:sp>
      <p:sp>
        <p:nvSpPr>
          <p:cNvPr id="10" name="Content Placeholder 9">
            <a:extLst>
              <a:ext uri="{FF2B5EF4-FFF2-40B4-BE49-F238E27FC236}">
                <a16:creationId xmlns:a16="http://schemas.microsoft.com/office/drawing/2014/main" id="{4CA46AE9-7004-4F8E-AC40-4526D085C5B5}"/>
              </a:ext>
            </a:extLst>
          </p:cNvPr>
          <p:cNvSpPr>
            <a:spLocks noGrp="1"/>
          </p:cNvSpPr>
          <p:nvPr>
            <p:ph sz="half" idx="1"/>
          </p:nvPr>
        </p:nvSpPr>
        <p:spPr>
          <a:xfrm>
            <a:off x="157942" y="1600200"/>
            <a:ext cx="2676698" cy="4525963"/>
          </a:xfrm>
        </p:spPr>
        <p:txBody>
          <a:bodyPr/>
          <a:lstStyle/>
          <a:p>
            <a:r>
              <a:rPr lang="en-IN" sz="2800" dirty="0">
                <a:latin typeface="Cambria" panose="02040503050406030204" pitchFamily="18" charset="0"/>
              </a:rPr>
              <a:t>Children &amp; Youth</a:t>
            </a:r>
          </a:p>
          <a:p>
            <a:endParaRPr lang="en-IN" sz="2800" dirty="0">
              <a:latin typeface="Cambria" panose="02040503050406030204" pitchFamily="18" charset="0"/>
            </a:endParaRPr>
          </a:p>
          <a:p>
            <a:endParaRPr lang="en-IN" sz="1050" dirty="0">
              <a:latin typeface="Cambria" panose="02040503050406030204" pitchFamily="18" charset="0"/>
            </a:endParaRPr>
          </a:p>
          <a:p>
            <a:r>
              <a:rPr lang="en-IN" sz="2800" dirty="0">
                <a:solidFill>
                  <a:schemeClr val="tx2">
                    <a:lumMod val="75000"/>
                  </a:schemeClr>
                </a:solidFill>
                <a:latin typeface="Cambria" panose="02040503050406030204" pitchFamily="18" charset="0"/>
              </a:rPr>
              <a:t>Women</a:t>
            </a:r>
          </a:p>
          <a:p>
            <a:endParaRPr lang="en-IN" sz="2800" dirty="0">
              <a:latin typeface="Cambria" panose="02040503050406030204" pitchFamily="18" charset="0"/>
            </a:endParaRPr>
          </a:p>
          <a:p>
            <a:endParaRPr lang="en-IN" sz="200" dirty="0">
              <a:latin typeface="Cambria" panose="02040503050406030204" pitchFamily="18" charset="0"/>
            </a:endParaRPr>
          </a:p>
          <a:p>
            <a:r>
              <a:rPr lang="en-IN" sz="2800" dirty="0">
                <a:latin typeface="Cambria" panose="02040503050406030204" pitchFamily="18" charset="0"/>
              </a:rPr>
              <a:t>Community</a:t>
            </a:r>
          </a:p>
        </p:txBody>
      </p:sp>
      <p:sp>
        <p:nvSpPr>
          <p:cNvPr id="11" name="Content Placeholder 10">
            <a:extLst>
              <a:ext uri="{FF2B5EF4-FFF2-40B4-BE49-F238E27FC236}">
                <a16:creationId xmlns:a16="http://schemas.microsoft.com/office/drawing/2014/main" id="{CD9DF63A-0D63-4FEF-8C2B-4F412A1F4805}"/>
              </a:ext>
            </a:extLst>
          </p:cNvPr>
          <p:cNvSpPr>
            <a:spLocks noGrp="1"/>
          </p:cNvSpPr>
          <p:nvPr>
            <p:ph sz="half" idx="2"/>
          </p:nvPr>
        </p:nvSpPr>
        <p:spPr>
          <a:xfrm>
            <a:off x="2734887" y="1417638"/>
            <a:ext cx="6176357" cy="4827587"/>
          </a:xfrm>
        </p:spPr>
        <p:txBody>
          <a:bodyPr/>
          <a:lstStyle/>
          <a:p>
            <a:pPr marL="0" indent="0">
              <a:buNone/>
            </a:pPr>
            <a:r>
              <a:rPr lang="en-IN" sz="2800" dirty="0">
                <a:latin typeface="Cambria" panose="02040503050406030204" pitchFamily="18" charset="0"/>
              </a:rPr>
              <a:t>Education promotion, rescue &amp; rehabilitation, elimination of child labour &amp; child marriage, skill training &amp; placement; CREAM</a:t>
            </a:r>
          </a:p>
          <a:p>
            <a:pPr marL="0" indent="0">
              <a:buNone/>
            </a:pPr>
            <a:endParaRPr lang="en-IN" sz="100" dirty="0">
              <a:latin typeface="Cambria" panose="02040503050406030204" pitchFamily="18" charset="0"/>
            </a:endParaRPr>
          </a:p>
          <a:p>
            <a:pPr marL="0" indent="0">
              <a:buNone/>
            </a:pPr>
            <a:r>
              <a:rPr lang="en-IN" sz="2800" dirty="0">
                <a:solidFill>
                  <a:schemeClr val="tx2">
                    <a:lumMod val="75000"/>
                  </a:schemeClr>
                </a:solidFill>
                <a:latin typeface="Cambria" panose="02040503050406030204" pitchFamily="18" charset="0"/>
              </a:rPr>
              <a:t>Entrepreneurship promotion, Awareness on rights, micro finance</a:t>
            </a:r>
          </a:p>
          <a:p>
            <a:pPr marL="0" indent="0">
              <a:buNone/>
            </a:pPr>
            <a:endParaRPr lang="en-IN" sz="1050" dirty="0">
              <a:latin typeface="Cambria" panose="02040503050406030204" pitchFamily="18" charset="0"/>
            </a:endParaRPr>
          </a:p>
          <a:p>
            <a:pPr marL="0" indent="0">
              <a:buNone/>
            </a:pPr>
            <a:r>
              <a:rPr lang="en-IN" sz="2800" dirty="0">
                <a:latin typeface="Cambria" panose="02040503050406030204" pitchFamily="18" charset="0"/>
              </a:rPr>
              <a:t>Health care, housing for marginalised families, empowerment through awareness and capacity building</a:t>
            </a:r>
          </a:p>
          <a:p>
            <a:endParaRPr lang="en-IN" sz="2800" dirty="0">
              <a:latin typeface="Cambria" panose="02040503050406030204" pitchFamily="18" charset="0"/>
            </a:endParaRPr>
          </a:p>
          <a:p>
            <a:endParaRPr lang="en-IN" sz="2800" dirty="0">
              <a:latin typeface="Cambria" panose="02040503050406030204" pitchFamily="18" charset="0"/>
            </a:endParaRPr>
          </a:p>
        </p:txBody>
      </p:sp>
      <p:sp>
        <p:nvSpPr>
          <p:cNvPr id="2" name="Date Placeholder 1">
            <a:extLst>
              <a:ext uri="{FF2B5EF4-FFF2-40B4-BE49-F238E27FC236}">
                <a16:creationId xmlns:a16="http://schemas.microsoft.com/office/drawing/2014/main" id="{720AA3A2-0E1D-4826-B7CE-156DDEB2E8C8}"/>
              </a:ext>
            </a:extLst>
          </p:cNvPr>
          <p:cNvSpPr>
            <a:spLocks noGrp="1"/>
          </p:cNvSpPr>
          <p:nvPr>
            <p:ph type="dt" sz="half" idx="10"/>
          </p:nvPr>
        </p:nvSpPr>
        <p:spPr>
          <a:xfrm>
            <a:off x="0" y="6126163"/>
            <a:ext cx="2133600" cy="476250"/>
          </a:xfrm>
        </p:spPr>
        <p:txBody>
          <a:bodyPr/>
          <a:lstStyle/>
          <a:p>
            <a:pPr>
              <a:defRPr/>
            </a:pPr>
            <a:r>
              <a:rPr lang="en-US" altLang="en-US" sz="1200" dirty="0">
                <a:latin typeface="Cambria" panose="02040503050406030204" pitchFamily="18" charset="0"/>
              </a:rPr>
              <a:t>2017/09/22</a:t>
            </a:r>
            <a:endParaRPr lang="en-GB" altLang="en-US" sz="1200" dirty="0">
              <a:latin typeface="Cambria" panose="02040503050406030204" pitchFamily="18" charset="0"/>
            </a:endParaRPr>
          </a:p>
        </p:txBody>
      </p:sp>
      <p:sp>
        <p:nvSpPr>
          <p:cNvPr id="3" name="Slide Number Placeholder 2">
            <a:extLst>
              <a:ext uri="{FF2B5EF4-FFF2-40B4-BE49-F238E27FC236}">
                <a16:creationId xmlns:a16="http://schemas.microsoft.com/office/drawing/2014/main" id="{0A32E0E0-E272-41EA-AF40-A01BA37C03D8}"/>
              </a:ext>
            </a:extLst>
          </p:cNvPr>
          <p:cNvSpPr>
            <a:spLocks noGrp="1"/>
          </p:cNvSpPr>
          <p:nvPr>
            <p:ph type="sldNum" sz="quarter" idx="12"/>
          </p:nvPr>
        </p:nvSpPr>
        <p:spPr>
          <a:xfrm>
            <a:off x="6954216" y="6126163"/>
            <a:ext cx="2133600" cy="476250"/>
          </a:xfrm>
        </p:spPr>
        <p:txBody>
          <a:bodyPr/>
          <a:lstStyle/>
          <a:p>
            <a:pPr>
              <a:defRPr/>
            </a:pPr>
            <a:fld id="{B7A9E95B-5FDB-4A10-8A70-4CCABF9B0044}" type="slidenum">
              <a:rPr lang="en-GB" altLang="en-US" sz="1200" smtClean="0">
                <a:latin typeface="Cambria" panose="02040503050406030204" pitchFamily="18" charset="0"/>
              </a:rPr>
              <a:pPr>
                <a:defRPr/>
              </a:pPr>
              <a:t>3</a:t>
            </a:fld>
            <a:endParaRPr lang="en-GB" altLang="en-US" sz="1200" dirty="0">
              <a:latin typeface="Cambria" panose="02040503050406030204" pitchFamily="18" charset="0"/>
            </a:endParaRPr>
          </a:p>
        </p:txBody>
      </p:sp>
      <p:pic>
        <p:nvPicPr>
          <p:cNvPr id="21" name="Picture 20">
            <a:extLst>
              <a:ext uri="{FF2B5EF4-FFF2-40B4-BE49-F238E27FC236}">
                <a16:creationId xmlns:a16="http://schemas.microsoft.com/office/drawing/2014/main" id="{EBCBB2D0-0FDB-40A7-B6E3-DAE70EBE6470}"/>
              </a:ext>
            </a:extLst>
          </p:cNvPr>
          <p:cNvPicPr>
            <a:picLocks noChangeAspect="1"/>
          </p:cNvPicPr>
          <p:nvPr/>
        </p:nvPicPr>
        <p:blipFill>
          <a:blip r:embed="rId3"/>
          <a:stretch>
            <a:fillRect/>
          </a:stretch>
        </p:blipFill>
        <p:spPr>
          <a:xfrm>
            <a:off x="6972848" y="117241"/>
            <a:ext cx="2096337" cy="5207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65513"/>
            <a:ext cx="8229600" cy="952124"/>
          </a:xfrm>
        </p:spPr>
        <p:txBody>
          <a:bodyPr/>
          <a:lstStyle/>
          <a:p>
            <a:pPr eaLnBrk="1" hangingPunct="1"/>
            <a:r>
              <a:rPr lang="en-US" altLang="en-US" dirty="0">
                <a:latin typeface="Cambria" panose="02040503050406030204" pitchFamily="18" charset="0"/>
              </a:rPr>
              <a:t>Scoping of BREADS’ Work</a:t>
            </a:r>
          </a:p>
        </p:txBody>
      </p:sp>
      <p:sp>
        <p:nvSpPr>
          <p:cNvPr id="4" name="Content Placeholder 3">
            <a:extLst>
              <a:ext uri="{FF2B5EF4-FFF2-40B4-BE49-F238E27FC236}">
                <a16:creationId xmlns:a16="http://schemas.microsoft.com/office/drawing/2014/main" id="{ADCCFF81-1194-436E-B65E-3B97D2E05F7D}"/>
              </a:ext>
            </a:extLst>
          </p:cNvPr>
          <p:cNvSpPr>
            <a:spLocks noGrp="1"/>
          </p:cNvSpPr>
          <p:nvPr>
            <p:ph idx="1"/>
          </p:nvPr>
        </p:nvSpPr>
        <p:spPr>
          <a:xfrm>
            <a:off x="457200" y="1417638"/>
            <a:ext cx="8229600" cy="4509022"/>
          </a:xfrm>
        </p:spPr>
        <p:txBody>
          <a:bodyPr/>
          <a:lstStyle/>
          <a:p>
            <a:r>
              <a:rPr lang="en-IN" dirty="0">
                <a:latin typeface="Cambria" panose="02040503050406030204" pitchFamily="18" charset="0"/>
              </a:rPr>
              <a:t>Interventions at multiple levels – grass root, district and state level</a:t>
            </a:r>
          </a:p>
          <a:p>
            <a:r>
              <a:rPr lang="en-IN" dirty="0">
                <a:latin typeface="Cambria" panose="02040503050406030204" pitchFamily="18" charset="0"/>
              </a:rPr>
              <a:t>Engaging with different stakeholders at all levels – </a:t>
            </a:r>
            <a:r>
              <a:rPr lang="en-IN" b="1" i="1" dirty="0">
                <a:latin typeface="Cambria" panose="02040503050406030204" pitchFamily="18" charset="0"/>
              </a:rPr>
              <a:t>convergence in planning and execution </a:t>
            </a:r>
            <a:r>
              <a:rPr lang="en-IN" dirty="0">
                <a:latin typeface="Cambria" panose="02040503050406030204" pitchFamily="18" charset="0"/>
              </a:rPr>
              <a:t>with both government and civil society</a:t>
            </a:r>
          </a:p>
          <a:p>
            <a:r>
              <a:rPr lang="en-IN" dirty="0">
                <a:latin typeface="Cambria" panose="02040503050406030204" pitchFamily="18" charset="0"/>
              </a:rPr>
              <a:t>Successful engagement with corporates since 12 years</a:t>
            </a:r>
          </a:p>
        </p:txBody>
      </p:sp>
      <p:sp>
        <p:nvSpPr>
          <p:cNvPr id="2" name="Date Placeholder 1">
            <a:extLst>
              <a:ext uri="{FF2B5EF4-FFF2-40B4-BE49-F238E27FC236}">
                <a16:creationId xmlns:a16="http://schemas.microsoft.com/office/drawing/2014/main" id="{0975630D-8D16-4FC5-8CD2-6430BC5AFC86}"/>
              </a:ext>
            </a:extLst>
          </p:cNvPr>
          <p:cNvSpPr>
            <a:spLocks noGrp="1"/>
          </p:cNvSpPr>
          <p:nvPr>
            <p:ph type="dt" sz="half" idx="10"/>
          </p:nvPr>
        </p:nvSpPr>
        <p:spPr>
          <a:xfrm>
            <a:off x="0" y="6123862"/>
            <a:ext cx="2133600" cy="472919"/>
          </a:xfrm>
        </p:spPr>
        <p:txBody>
          <a:bodyPr/>
          <a:lstStyle/>
          <a:p>
            <a:pPr>
              <a:defRPr/>
            </a:pPr>
            <a:r>
              <a:rPr lang="en-US" altLang="en-US" sz="1200" dirty="0">
                <a:latin typeface="Cambria" panose="02040503050406030204" pitchFamily="18" charset="0"/>
              </a:rPr>
              <a:t>2017/09/22</a:t>
            </a:r>
            <a:endParaRPr lang="en-GB" altLang="en-US" dirty="0">
              <a:latin typeface="Cambria" panose="02040503050406030204" pitchFamily="18" charset="0"/>
            </a:endParaRPr>
          </a:p>
        </p:txBody>
      </p:sp>
      <p:sp>
        <p:nvSpPr>
          <p:cNvPr id="3" name="Slide Number Placeholder 2">
            <a:extLst>
              <a:ext uri="{FF2B5EF4-FFF2-40B4-BE49-F238E27FC236}">
                <a16:creationId xmlns:a16="http://schemas.microsoft.com/office/drawing/2014/main" id="{8576E995-CE22-47E4-BF05-34A602E63553}"/>
              </a:ext>
            </a:extLst>
          </p:cNvPr>
          <p:cNvSpPr>
            <a:spLocks noGrp="1"/>
          </p:cNvSpPr>
          <p:nvPr>
            <p:ph type="sldNum" sz="quarter" idx="12"/>
          </p:nvPr>
        </p:nvSpPr>
        <p:spPr>
          <a:xfrm>
            <a:off x="6972848" y="6123863"/>
            <a:ext cx="2133600" cy="472919"/>
          </a:xfrm>
        </p:spPr>
        <p:txBody>
          <a:bodyPr/>
          <a:lstStyle/>
          <a:p>
            <a:pPr>
              <a:defRPr/>
            </a:pPr>
            <a:fld id="{B5A0FC2A-82DC-4C61-BB8E-1F89969AE022}" type="slidenum">
              <a:rPr lang="en-GB" altLang="en-US" smtClean="0">
                <a:latin typeface="Cambria" panose="02040503050406030204" pitchFamily="18" charset="0"/>
              </a:rPr>
              <a:pPr>
                <a:defRPr/>
              </a:pPr>
              <a:t>4</a:t>
            </a:fld>
            <a:endParaRPr lang="en-GB" altLang="en-US" dirty="0">
              <a:latin typeface="Cambria" panose="02040503050406030204" pitchFamily="18" charset="0"/>
            </a:endParaRPr>
          </a:p>
        </p:txBody>
      </p:sp>
      <p:pic>
        <p:nvPicPr>
          <p:cNvPr id="7" name="Picture 6">
            <a:extLst>
              <a:ext uri="{FF2B5EF4-FFF2-40B4-BE49-F238E27FC236}">
                <a16:creationId xmlns:a16="http://schemas.microsoft.com/office/drawing/2014/main" id="{CB7200C6-6192-4992-B871-356A933459E0}"/>
              </a:ext>
            </a:extLst>
          </p:cNvPr>
          <p:cNvPicPr>
            <a:picLocks noChangeAspect="1"/>
          </p:cNvPicPr>
          <p:nvPr/>
        </p:nvPicPr>
        <p:blipFill>
          <a:blip r:embed="rId3"/>
          <a:stretch>
            <a:fillRect/>
          </a:stretch>
        </p:blipFill>
        <p:spPr>
          <a:xfrm>
            <a:off x="6972848" y="120883"/>
            <a:ext cx="2096337" cy="5170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a:latin typeface="Cambria" panose="02040503050406030204" pitchFamily="18" charset="0"/>
              </a:rPr>
              <a:t>Impact of BREADS’ Work</a:t>
            </a:r>
          </a:p>
        </p:txBody>
      </p:sp>
      <p:sp>
        <p:nvSpPr>
          <p:cNvPr id="4" name="Text Placeholder 3">
            <a:extLst>
              <a:ext uri="{FF2B5EF4-FFF2-40B4-BE49-F238E27FC236}">
                <a16:creationId xmlns:a16="http://schemas.microsoft.com/office/drawing/2014/main" id="{1FB3062D-B6FD-4421-9351-F000F6C7D488}"/>
              </a:ext>
            </a:extLst>
          </p:cNvPr>
          <p:cNvSpPr>
            <a:spLocks noGrp="1"/>
          </p:cNvSpPr>
          <p:nvPr>
            <p:ph type="body" idx="1"/>
          </p:nvPr>
        </p:nvSpPr>
        <p:spPr/>
        <p:txBody>
          <a:bodyPr/>
          <a:lstStyle/>
          <a:p>
            <a:r>
              <a:rPr lang="en-IN" dirty="0">
                <a:solidFill>
                  <a:schemeClr val="tx2">
                    <a:lumMod val="75000"/>
                  </a:schemeClr>
                </a:solidFill>
                <a:latin typeface="Cambria" panose="02040503050406030204" pitchFamily="18" charset="0"/>
              </a:rPr>
              <a:t>Presence in both states</a:t>
            </a:r>
          </a:p>
        </p:txBody>
      </p:sp>
      <p:sp>
        <p:nvSpPr>
          <p:cNvPr id="5" name="Content Placeholder 4">
            <a:extLst>
              <a:ext uri="{FF2B5EF4-FFF2-40B4-BE49-F238E27FC236}">
                <a16:creationId xmlns:a16="http://schemas.microsoft.com/office/drawing/2014/main" id="{62512716-98C8-4C19-B821-690E9A1775BF}"/>
              </a:ext>
            </a:extLst>
          </p:cNvPr>
          <p:cNvSpPr>
            <a:spLocks noGrp="1"/>
          </p:cNvSpPr>
          <p:nvPr>
            <p:ph sz="half" idx="2"/>
          </p:nvPr>
        </p:nvSpPr>
        <p:spPr/>
        <p:txBody>
          <a:bodyPr/>
          <a:lstStyle/>
          <a:p>
            <a:r>
              <a:rPr lang="en-IN" sz="2400" dirty="0">
                <a:latin typeface="Cambria" panose="02040503050406030204" pitchFamily="18" charset="0"/>
              </a:rPr>
              <a:t>Skill training centres – 29</a:t>
            </a:r>
          </a:p>
          <a:p>
            <a:r>
              <a:rPr lang="en-IN" sz="2400" dirty="0">
                <a:latin typeface="Cambria" panose="02040503050406030204" pitchFamily="18" charset="0"/>
              </a:rPr>
              <a:t>Community Development Centres – 17</a:t>
            </a:r>
          </a:p>
          <a:p>
            <a:r>
              <a:rPr lang="en-IN" sz="2400" dirty="0">
                <a:latin typeface="Cambria" panose="02040503050406030204" pitchFamily="18" charset="0"/>
              </a:rPr>
              <a:t>Rehabilitation centres – 13</a:t>
            </a:r>
          </a:p>
          <a:p>
            <a:r>
              <a:rPr lang="en-IN" sz="2400" dirty="0">
                <a:latin typeface="Cambria" panose="02040503050406030204" pitchFamily="18" charset="0"/>
              </a:rPr>
              <a:t>Orphanages - 6</a:t>
            </a:r>
          </a:p>
        </p:txBody>
      </p:sp>
      <p:sp>
        <p:nvSpPr>
          <p:cNvPr id="7" name="Text Placeholder 6">
            <a:extLst>
              <a:ext uri="{FF2B5EF4-FFF2-40B4-BE49-F238E27FC236}">
                <a16:creationId xmlns:a16="http://schemas.microsoft.com/office/drawing/2014/main" id="{35FE43DB-0726-4870-B323-50006339C71F}"/>
              </a:ext>
            </a:extLst>
          </p:cNvPr>
          <p:cNvSpPr>
            <a:spLocks noGrp="1"/>
          </p:cNvSpPr>
          <p:nvPr>
            <p:ph type="body" sz="quarter" idx="3"/>
          </p:nvPr>
        </p:nvSpPr>
        <p:spPr/>
        <p:txBody>
          <a:bodyPr/>
          <a:lstStyle/>
          <a:p>
            <a:r>
              <a:rPr lang="en-IN" dirty="0">
                <a:solidFill>
                  <a:schemeClr val="tx2">
                    <a:lumMod val="75000"/>
                  </a:schemeClr>
                </a:solidFill>
                <a:latin typeface="Cambria" panose="02040503050406030204" pitchFamily="18" charset="0"/>
              </a:rPr>
              <a:t>Reach – Every Year</a:t>
            </a:r>
          </a:p>
        </p:txBody>
      </p:sp>
      <p:sp>
        <p:nvSpPr>
          <p:cNvPr id="8" name="Content Placeholder 7">
            <a:extLst>
              <a:ext uri="{FF2B5EF4-FFF2-40B4-BE49-F238E27FC236}">
                <a16:creationId xmlns:a16="http://schemas.microsoft.com/office/drawing/2014/main" id="{87C3F54D-E123-425C-81A2-BE4DD7FF7A94}"/>
              </a:ext>
            </a:extLst>
          </p:cNvPr>
          <p:cNvSpPr>
            <a:spLocks noGrp="1"/>
          </p:cNvSpPr>
          <p:nvPr>
            <p:ph sz="quarter" idx="4"/>
          </p:nvPr>
        </p:nvSpPr>
        <p:spPr/>
        <p:txBody>
          <a:bodyPr/>
          <a:lstStyle/>
          <a:p>
            <a:r>
              <a:rPr lang="en-IN" sz="2000" dirty="0">
                <a:latin typeface="Cambria" panose="02040503050406030204" pitchFamily="18" charset="0"/>
              </a:rPr>
              <a:t>13000 children rescued from street and labour</a:t>
            </a:r>
          </a:p>
          <a:p>
            <a:r>
              <a:rPr lang="en-IN" sz="2000" dirty="0">
                <a:solidFill>
                  <a:schemeClr val="tx2">
                    <a:lumMod val="75000"/>
                  </a:schemeClr>
                </a:solidFill>
                <a:latin typeface="Cambria" panose="02040503050406030204" pitchFamily="18" charset="0"/>
              </a:rPr>
              <a:t>25000 children in urban slums and rural villages benefit through education and rights based projects</a:t>
            </a:r>
          </a:p>
          <a:p>
            <a:r>
              <a:rPr lang="en-IN" sz="2000" dirty="0">
                <a:latin typeface="Cambria" panose="02040503050406030204" pitchFamily="18" charset="0"/>
              </a:rPr>
              <a:t>5000 women empowered through livelihood programmes </a:t>
            </a:r>
          </a:p>
          <a:p>
            <a:r>
              <a:rPr lang="en-IN" sz="2000" dirty="0">
                <a:solidFill>
                  <a:schemeClr val="tx2">
                    <a:lumMod val="75000"/>
                  </a:schemeClr>
                </a:solidFill>
                <a:latin typeface="Cambria" panose="02040503050406030204" pitchFamily="18" charset="0"/>
              </a:rPr>
              <a:t>7000 youth skilled (formal and non formal) and placed in jobs</a:t>
            </a:r>
          </a:p>
        </p:txBody>
      </p:sp>
      <p:sp>
        <p:nvSpPr>
          <p:cNvPr id="2" name="Date Placeholder 1">
            <a:extLst>
              <a:ext uri="{FF2B5EF4-FFF2-40B4-BE49-F238E27FC236}">
                <a16:creationId xmlns:a16="http://schemas.microsoft.com/office/drawing/2014/main" id="{61C20F70-CE79-4326-B0ED-6894AB5E670B}"/>
              </a:ext>
            </a:extLst>
          </p:cNvPr>
          <p:cNvSpPr>
            <a:spLocks noGrp="1"/>
          </p:cNvSpPr>
          <p:nvPr>
            <p:ph type="dt" sz="half" idx="10"/>
          </p:nvPr>
        </p:nvSpPr>
        <p:spPr>
          <a:xfrm>
            <a:off x="0" y="6082749"/>
            <a:ext cx="2133600" cy="511507"/>
          </a:xfrm>
        </p:spPr>
        <p:txBody>
          <a:bodyPr/>
          <a:lstStyle/>
          <a:p>
            <a:pPr>
              <a:defRPr/>
            </a:pPr>
            <a:r>
              <a:rPr lang="en-US" altLang="en-US" sz="1200" dirty="0">
                <a:latin typeface="Cambria" panose="02040503050406030204" pitchFamily="18" charset="0"/>
              </a:rPr>
              <a:t>2017/09/22</a:t>
            </a:r>
            <a:endParaRPr lang="en-GB" altLang="en-US" sz="1200" dirty="0">
              <a:latin typeface="Cambria" panose="02040503050406030204" pitchFamily="18" charset="0"/>
            </a:endParaRPr>
          </a:p>
        </p:txBody>
      </p:sp>
      <p:sp>
        <p:nvSpPr>
          <p:cNvPr id="3" name="Slide Number Placeholder 2">
            <a:extLst>
              <a:ext uri="{FF2B5EF4-FFF2-40B4-BE49-F238E27FC236}">
                <a16:creationId xmlns:a16="http://schemas.microsoft.com/office/drawing/2014/main" id="{9FD38D8B-E0CB-4F24-861D-C6A489F600BE}"/>
              </a:ext>
            </a:extLst>
          </p:cNvPr>
          <p:cNvSpPr>
            <a:spLocks noGrp="1"/>
          </p:cNvSpPr>
          <p:nvPr>
            <p:ph type="sldNum" sz="quarter" idx="12"/>
          </p:nvPr>
        </p:nvSpPr>
        <p:spPr>
          <a:xfrm>
            <a:off x="6935585" y="6189663"/>
            <a:ext cx="2133600" cy="476250"/>
          </a:xfrm>
        </p:spPr>
        <p:txBody>
          <a:bodyPr/>
          <a:lstStyle/>
          <a:p>
            <a:pPr>
              <a:defRPr/>
            </a:pPr>
            <a:fld id="{B7A9E95B-5FDB-4A10-8A70-4CCABF9B0044}" type="slidenum">
              <a:rPr lang="en-GB" altLang="en-US" sz="1200" smtClean="0">
                <a:latin typeface="Cambria" panose="02040503050406030204" pitchFamily="18" charset="0"/>
              </a:rPr>
              <a:pPr>
                <a:defRPr/>
              </a:pPr>
              <a:t>5</a:t>
            </a:fld>
            <a:endParaRPr lang="en-GB" altLang="en-US" sz="1200" dirty="0">
              <a:latin typeface="Cambria" panose="02040503050406030204" pitchFamily="18" charset="0"/>
            </a:endParaRPr>
          </a:p>
        </p:txBody>
      </p:sp>
      <p:pic>
        <p:nvPicPr>
          <p:cNvPr id="6" name="Picture 5">
            <a:extLst>
              <a:ext uri="{FF2B5EF4-FFF2-40B4-BE49-F238E27FC236}">
                <a16:creationId xmlns:a16="http://schemas.microsoft.com/office/drawing/2014/main" id="{9672BCEB-1178-442D-9181-509923D829E7}"/>
              </a:ext>
            </a:extLst>
          </p:cNvPr>
          <p:cNvPicPr>
            <a:picLocks noChangeAspect="1"/>
          </p:cNvPicPr>
          <p:nvPr/>
        </p:nvPicPr>
        <p:blipFill>
          <a:blip r:embed="rId3"/>
          <a:stretch>
            <a:fillRect/>
          </a:stretch>
        </p:blipFill>
        <p:spPr>
          <a:xfrm>
            <a:off x="6972848" y="120883"/>
            <a:ext cx="2096337" cy="5170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7A820-EA55-4BDB-99FF-484801A98E2A}"/>
              </a:ext>
            </a:extLst>
          </p:cNvPr>
          <p:cNvSpPr>
            <a:spLocks noGrp="1"/>
          </p:cNvSpPr>
          <p:nvPr>
            <p:ph type="title"/>
          </p:nvPr>
        </p:nvSpPr>
        <p:spPr>
          <a:xfrm>
            <a:off x="457200" y="548640"/>
            <a:ext cx="8229600" cy="868998"/>
          </a:xfrm>
        </p:spPr>
        <p:txBody>
          <a:bodyPr/>
          <a:lstStyle/>
          <a:p>
            <a:r>
              <a:rPr lang="en-IN" dirty="0">
                <a:latin typeface="Cambria" panose="02040503050406030204" pitchFamily="18" charset="0"/>
              </a:rPr>
              <a:t>Smart Cities Mission</a:t>
            </a:r>
          </a:p>
        </p:txBody>
      </p:sp>
      <p:sp>
        <p:nvSpPr>
          <p:cNvPr id="3" name="Content Placeholder 2">
            <a:extLst>
              <a:ext uri="{FF2B5EF4-FFF2-40B4-BE49-F238E27FC236}">
                <a16:creationId xmlns:a16="http://schemas.microsoft.com/office/drawing/2014/main" id="{FCF1F2BF-C302-4622-BF9B-5789B9D126EA}"/>
              </a:ext>
            </a:extLst>
          </p:cNvPr>
          <p:cNvSpPr>
            <a:spLocks noGrp="1"/>
          </p:cNvSpPr>
          <p:nvPr>
            <p:ph idx="1"/>
          </p:nvPr>
        </p:nvSpPr>
        <p:spPr>
          <a:xfrm>
            <a:off x="457200" y="1424748"/>
            <a:ext cx="8229600" cy="4525963"/>
          </a:xfrm>
        </p:spPr>
        <p:txBody>
          <a:bodyPr/>
          <a:lstStyle/>
          <a:p>
            <a:pPr marL="0" indent="0">
              <a:buNone/>
            </a:pPr>
            <a:r>
              <a:rPr lang="en-IN" sz="2000" b="1" dirty="0">
                <a:latin typeface="Cambria" panose="02040503050406030204" pitchFamily="18" charset="0"/>
              </a:rPr>
              <a:t>Scenario</a:t>
            </a:r>
          </a:p>
          <a:p>
            <a:r>
              <a:rPr lang="en-IN" sz="2000" dirty="0">
                <a:latin typeface="Cambria" panose="02040503050406030204" pitchFamily="18" charset="0"/>
              </a:rPr>
              <a:t>The current rate of urbanisation, </a:t>
            </a:r>
            <a:r>
              <a:rPr lang="en-IN" sz="2000" dirty="0" err="1">
                <a:latin typeface="Cambria" panose="02040503050406030204" pitchFamily="18" charset="0"/>
              </a:rPr>
              <a:t>rurbanisation</a:t>
            </a:r>
            <a:r>
              <a:rPr lang="en-IN" sz="2000" dirty="0">
                <a:latin typeface="Cambria" panose="02040503050406030204" pitchFamily="18" charset="0"/>
              </a:rPr>
              <a:t> and the emergence of 'right to the city' perspective</a:t>
            </a:r>
          </a:p>
          <a:p>
            <a:r>
              <a:rPr lang="en-IN" sz="2000" dirty="0">
                <a:latin typeface="Cambria" panose="02040503050406030204" pitchFamily="18" charset="0"/>
              </a:rPr>
              <a:t>The urban eco system  and the need for inclusive urbanisation</a:t>
            </a:r>
          </a:p>
          <a:p>
            <a:pPr marL="0" indent="0">
              <a:buNone/>
            </a:pPr>
            <a:endParaRPr lang="en-IN" sz="2000" dirty="0">
              <a:latin typeface="Cambria" panose="02040503050406030204" pitchFamily="18" charset="0"/>
            </a:endParaRPr>
          </a:p>
          <a:p>
            <a:pPr marL="0" indent="0">
              <a:buNone/>
            </a:pPr>
            <a:r>
              <a:rPr lang="en-IN" sz="2000" b="1" dirty="0">
                <a:latin typeface="Cambria" panose="02040503050406030204" pitchFamily="18" charset="0"/>
              </a:rPr>
              <a:t>Opportunity </a:t>
            </a:r>
          </a:p>
          <a:p>
            <a:r>
              <a:rPr lang="en-IN" sz="2000" dirty="0">
                <a:latin typeface="Cambria" panose="02040503050406030204" pitchFamily="18" charset="0"/>
              </a:rPr>
              <a:t>No singular definition is imposed</a:t>
            </a:r>
          </a:p>
          <a:p>
            <a:r>
              <a:rPr lang="en-IN" sz="2000" dirty="0">
                <a:latin typeface="Cambria" panose="02040503050406030204" pitchFamily="18" charset="0"/>
              </a:rPr>
              <a:t>Localised funds and planning</a:t>
            </a:r>
          </a:p>
          <a:p>
            <a:r>
              <a:rPr lang="en-IN" sz="2000" dirty="0">
                <a:latin typeface="Cambria" panose="02040503050406030204" pitchFamily="18" charset="0"/>
              </a:rPr>
              <a:t>Region specific intervention - improving the quality of life in cities for all residents </a:t>
            </a:r>
          </a:p>
          <a:p>
            <a:r>
              <a:rPr lang="en-IN" sz="2000" dirty="0">
                <a:latin typeface="Cambria" panose="02040503050406030204" pitchFamily="18" charset="0"/>
              </a:rPr>
              <a:t>Betterment of physical, social, economic and environmental infrastructure at regional level; let’s not forget the thriving social enterprises in the slums</a:t>
            </a:r>
          </a:p>
          <a:p>
            <a:endParaRPr lang="en-IN" dirty="0">
              <a:latin typeface="Cambria" panose="02040503050406030204" pitchFamily="18" charset="0"/>
            </a:endParaRPr>
          </a:p>
        </p:txBody>
      </p:sp>
      <p:sp>
        <p:nvSpPr>
          <p:cNvPr id="4" name="Date Placeholder 3">
            <a:extLst>
              <a:ext uri="{FF2B5EF4-FFF2-40B4-BE49-F238E27FC236}">
                <a16:creationId xmlns:a16="http://schemas.microsoft.com/office/drawing/2014/main" id="{4E1E3A67-9EAB-465B-A66E-B8670DD1BD73}"/>
              </a:ext>
            </a:extLst>
          </p:cNvPr>
          <p:cNvSpPr>
            <a:spLocks noGrp="1"/>
          </p:cNvSpPr>
          <p:nvPr>
            <p:ph type="dt" sz="half" idx="10"/>
          </p:nvPr>
        </p:nvSpPr>
        <p:spPr>
          <a:xfrm>
            <a:off x="0" y="6089014"/>
            <a:ext cx="2133600" cy="476250"/>
          </a:xfrm>
        </p:spPr>
        <p:txBody>
          <a:bodyPr/>
          <a:lstStyle/>
          <a:p>
            <a:pPr>
              <a:defRPr/>
            </a:pPr>
            <a:r>
              <a:rPr lang="en-US" altLang="en-US" sz="1200" dirty="0">
                <a:latin typeface="Cambria" panose="02040503050406030204" pitchFamily="18" charset="0"/>
              </a:rPr>
              <a:t>2017/09/22</a:t>
            </a:r>
            <a:endParaRPr lang="en-GB" altLang="en-US" dirty="0">
              <a:latin typeface="Cambria" panose="02040503050406030204" pitchFamily="18" charset="0"/>
            </a:endParaRPr>
          </a:p>
        </p:txBody>
      </p:sp>
      <p:sp>
        <p:nvSpPr>
          <p:cNvPr id="5" name="Slide Number Placeholder 4">
            <a:extLst>
              <a:ext uri="{FF2B5EF4-FFF2-40B4-BE49-F238E27FC236}">
                <a16:creationId xmlns:a16="http://schemas.microsoft.com/office/drawing/2014/main" id="{BC4EDA1F-13A1-4A2F-B606-77325AC87DA8}"/>
              </a:ext>
            </a:extLst>
          </p:cNvPr>
          <p:cNvSpPr>
            <a:spLocks noGrp="1"/>
          </p:cNvSpPr>
          <p:nvPr>
            <p:ph type="sldNum" sz="quarter" idx="12"/>
          </p:nvPr>
        </p:nvSpPr>
        <p:spPr>
          <a:xfrm>
            <a:off x="6935585" y="6097808"/>
            <a:ext cx="2133600" cy="476250"/>
          </a:xfrm>
        </p:spPr>
        <p:txBody>
          <a:bodyPr/>
          <a:lstStyle/>
          <a:p>
            <a:pPr>
              <a:defRPr/>
            </a:pPr>
            <a:fld id="{B7A9E95B-5FDB-4A10-8A70-4CCABF9B0044}" type="slidenum">
              <a:rPr lang="en-GB" altLang="en-US" smtClean="0">
                <a:latin typeface="Cambria" panose="02040503050406030204" pitchFamily="18" charset="0"/>
              </a:rPr>
              <a:pPr>
                <a:defRPr/>
              </a:pPr>
              <a:t>6</a:t>
            </a:fld>
            <a:endParaRPr lang="en-GB" altLang="en-US" dirty="0">
              <a:latin typeface="Cambria" panose="02040503050406030204" pitchFamily="18" charset="0"/>
            </a:endParaRPr>
          </a:p>
        </p:txBody>
      </p:sp>
      <p:pic>
        <p:nvPicPr>
          <p:cNvPr id="6" name="Picture 5">
            <a:extLst>
              <a:ext uri="{FF2B5EF4-FFF2-40B4-BE49-F238E27FC236}">
                <a16:creationId xmlns:a16="http://schemas.microsoft.com/office/drawing/2014/main" id="{B804E17B-5EC5-4B2A-9BC0-42682ABEDFA0}"/>
              </a:ext>
            </a:extLst>
          </p:cNvPr>
          <p:cNvPicPr>
            <a:picLocks noChangeAspect="1"/>
          </p:cNvPicPr>
          <p:nvPr/>
        </p:nvPicPr>
        <p:blipFill>
          <a:blip r:embed="rId3"/>
          <a:stretch>
            <a:fillRect/>
          </a:stretch>
        </p:blipFill>
        <p:spPr>
          <a:xfrm>
            <a:off x="6972848" y="120883"/>
            <a:ext cx="2096337" cy="5170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91862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EB506-6CDE-4173-A4CC-8CF4B82B0CE1}"/>
              </a:ext>
            </a:extLst>
          </p:cNvPr>
          <p:cNvSpPr>
            <a:spLocks noGrp="1"/>
          </p:cNvSpPr>
          <p:nvPr>
            <p:ph type="title"/>
          </p:nvPr>
        </p:nvSpPr>
        <p:spPr>
          <a:xfrm>
            <a:off x="457200" y="637944"/>
            <a:ext cx="8229600" cy="865377"/>
          </a:xfrm>
        </p:spPr>
        <p:txBody>
          <a:bodyPr/>
          <a:lstStyle/>
          <a:p>
            <a:r>
              <a:rPr lang="en-IN" dirty="0">
                <a:latin typeface="Cambria" panose="02040503050406030204" pitchFamily="18" charset="0"/>
              </a:rPr>
              <a:t>Inclusion – The Crucial Interface</a:t>
            </a:r>
          </a:p>
        </p:txBody>
      </p:sp>
      <p:sp>
        <p:nvSpPr>
          <p:cNvPr id="3" name="Content Placeholder 2">
            <a:extLst>
              <a:ext uri="{FF2B5EF4-FFF2-40B4-BE49-F238E27FC236}">
                <a16:creationId xmlns:a16="http://schemas.microsoft.com/office/drawing/2014/main" id="{AF07C52A-0364-43F7-AC88-C53C9EDCB39D}"/>
              </a:ext>
            </a:extLst>
          </p:cNvPr>
          <p:cNvSpPr>
            <a:spLocks noGrp="1"/>
          </p:cNvSpPr>
          <p:nvPr>
            <p:ph idx="1"/>
          </p:nvPr>
        </p:nvSpPr>
        <p:spPr>
          <a:xfrm>
            <a:off x="457200" y="1596044"/>
            <a:ext cx="8313090" cy="4490155"/>
          </a:xfrm>
        </p:spPr>
        <p:txBody>
          <a:bodyPr/>
          <a:lstStyle/>
          <a:p>
            <a:r>
              <a:rPr lang="en-IN" sz="2400" dirty="0">
                <a:latin typeface="Cambria" panose="02040503050406030204" pitchFamily="18" charset="0"/>
              </a:rPr>
              <a:t>Transition in the concept - from creating cities from scratch to improving small areas in existing cities</a:t>
            </a:r>
          </a:p>
          <a:p>
            <a:r>
              <a:rPr lang="en-IN" sz="2400" dirty="0">
                <a:latin typeface="Cambria" panose="02040503050406030204" pitchFamily="18" charset="0"/>
              </a:rPr>
              <a:t>Genuine lack of understanding of exclusion and its manifestations </a:t>
            </a:r>
          </a:p>
          <a:p>
            <a:r>
              <a:rPr lang="en-IN" sz="2400" dirty="0">
                <a:latin typeface="Cambria" panose="02040503050406030204" pitchFamily="18" charset="0"/>
              </a:rPr>
              <a:t>New management models that can help resolve the problem of 'exclusion’ (</a:t>
            </a:r>
            <a:r>
              <a:rPr lang="en-IN" sz="2400" dirty="0" err="1">
                <a:latin typeface="Cambria" panose="02040503050406030204" pitchFamily="18" charset="0"/>
              </a:rPr>
              <a:t>Eg</a:t>
            </a:r>
            <a:r>
              <a:rPr lang="en-IN" sz="2400" dirty="0">
                <a:latin typeface="Cambria" panose="02040503050406030204" pitchFamily="18" charset="0"/>
              </a:rPr>
              <a:t>: PDS revamp in Chhattisgarh, </a:t>
            </a:r>
            <a:r>
              <a:rPr lang="en-IN" sz="2400" dirty="0" err="1">
                <a:latin typeface="Cambria" panose="02040503050406030204" pitchFamily="18" charset="0"/>
              </a:rPr>
              <a:t>Kudumbashree</a:t>
            </a:r>
            <a:r>
              <a:rPr lang="en-IN" sz="2400" dirty="0">
                <a:latin typeface="Cambria" panose="02040503050406030204" pitchFamily="18" charset="0"/>
              </a:rPr>
              <a:t> in Kerala); informality relating to work is matched by an informalisation of governance </a:t>
            </a:r>
          </a:p>
          <a:p>
            <a:r>
              <a:rPr lang="en-IN" sz="2400" dirty="0">
                <a:latin typeface="Cambria" panose="02040503050406030204" pitchFamily="18" charset="0"/>
              </a:rPr>
              <a:t>Integrating ‘equity’ with the urban agenda </a:t>
            </a:r>
          </a:p>
          <a:p>
            <a:r>
              <a:rPr lang="en-IN" sz="2400" dirty="0">
                <a:latin typeface="Cambria" panose="02040503050406030204" pitchFamily="18" charset="0"/>
              </a:rPr>
              <a:t>Inequity exacerbates already existing urban challenges</a:t>
            </a:r>
          </a:p>
          <a:p>
            <a:r>
              <a:rPr lang="en-IN" sz="2400" dirty="0">
                <a:latin typeface="Cambria" panose="02040503050406030204" pitchFamily="18" charset="0"/>
              </a:rPr>
              <a:t>Need of the hour - Urbanisation that is people centred</a:t>
            </a:r>
          </a:p>
        </p:txBody>
      </p:sp>
      <p:sp>
        <p:nvSpPr>
          <p:cNvPr id="4" name="Date Placeholder 3">
            <a:extLst>
              <a:ext uri="{FF2B5EF4-FFF2-40B4-BE49-F238E27FC236}">
                <a16:creationId xmlns:a16="http://schemas.microsoft.com/office/drawing/2014/main" id="{5C5F59CB-71F9-4675-BCB1-2A7761A35E89}"/>
              </a:ext>
            </a:extLst>
          </p:cNvPr>
          <p:cNvSpPr>
            <a:spLocks noGrp="1"/>
          </p:cNvSpPr>
          <p:nvPr>
            <p:ph type="dt" sz="half" idx="10"/>
          </p:nvPr>
        </p:nvSpPr>
        <p:spPr>
          <a:xfrm>
            <a:off x="0" y="6086199"/>
            <a:ext cx="2133600" cy="476250"/>
          </a:xfrm>
        </p:spPr>
        <p:txBody>
          <a:bodyPr/>
          <a:lstStyle/>
          <a:p>
            <a:pPr>
              <a:defRPr/>
            </a:pPr>
            <a:r>
              <a:rPr lang="en-US" altLang="en-US" sz="1200" dirty="0">
                <a:latin typeface="Cambria" panose="02040503050406030204" pitchFamily="18" charset="0"/>
              </a:rPr>
              <a:t>2017/09/22</a:t>
            </a:r>
            <a:endParaRPr lang="en-GB" altLang="en-US" dirty="0">
              <a:latin typeface="Cambria" panose="02040503050406030204" pitchFamily="18" charset="0"/>
            </a:endParaRPr>
          </a:p>
        </p:txBody>
      </p:sp>
      <p:sp>
        <p:nvSpPr>
          <p:cNvPr id="5" name="Slide Number Placeholder 4">
            <a:extLst>
              <a:ext uri="{FF2B5EF4-FFF2-40B4-BE49-F238E27FC236}">
                <a16:creationId xmlns:a16="http://schemas.microsoft.com/office/drawing/2014/main" id="{B39A6758-C12C-45B0-8D56-1EC9D2413E79}"/>
              </a:ext>
            </a:extLst>
          </p:cNvPr>
          <p:cNvSpPr>
            <a:spLocks noGrp="1"/>
          </p:cNvSpPr>
          <p:nvPr>
            <p:ph type="sldNum" sz="quarter" idx="12"/>
          </p:nvPr>
        </p:nvSpPr>
        <p:spPr>
          <a:xfrm>
            <a:off x="6935585" y="6141858"/>
            <a:ext cx="2133600" cy="476250"/>
          </a:xfrm>
        </p:spPr>
        <p:txBody>
          <a:bodyPr/>
          <a:lstStyle/>
          <a:p>
            <a:pPr>
              <a:defRPr/>
            </a:pPr>
            <a:fld id="{B7A9E95B-5FDB-4A10-8A70-4CCABF9B0044}" type="slidenum">
              <a:rPr lang="en-GB" altLang="en-US" smtClean="0">
                <a:latin typeface="Cambria" panose="02040503050406030204" pitchFamily="18" charset="0"/>
              </a:rPr>
              <a:pPr>
                <a:defRPr/>
              </a:pPr>
              <a:t>7</a:t>
            </a:fld>
            <a:endParaRPr lang="en-GB" altLang="en-US" dirty="0">
              <a:latin typeface="Cambria" panose="02040503050406030204" pitchFamily="18" charset="0"/>
            </a:endParaRPr>
          </a:p>
        </p:txBody>
      </p:sp>
      <p:pic>
        <p:nvPicPr>
          <p:cNvPr id="11" name="Picture 10">
            <a:extLst>
              <a:ext uri="{FF2B5EF4-FFF2-40B4-BE49-F238E27FC236}">
                <a16:creationId xmlns:a16="http://schemas.microsoft.com/office/drawing/2014/main" id="{DF5B0C02-0556-44B7-8709-B4FBD5CDE0F6}"/>
              </a:ext>
            </a:extLst>
          </p:cNvPr>
          <p:cNvPicPr>
            <a:picLocks noChangeAspect="1"/>
          </p:cNvPicPr>
          <p:nvPr/>
        </p:nvPicPr>
        <p:blipFill>
          <a:blip r:embed="rId3"/>
          <a:stretch>
            <a:fillRect/>
          </a:stretch>
        </p:blipFill>
        <p:spPr>
          <a:xfrm>
            <a:off x="6972848" y="120883"/>
            <a:ext cx="2096337" cy="5170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1852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59A95-D3D8-4C9E-8676-F0675FA2DA3A}"/>
              </a:ext>
            </a:extLst>
          </p:cNvPr>
          <p:cNvSpPr>
            <a:spLocks noGrp="1"/>
          </p:cNvSpPr>
          <p:nvPr>
            <p:ph type="title"/>
          </p:nvPr>
        </p:nvSpPr>
        <p:spPr>
          <a:xfrm>
            <a:off x="457200" y="637944"/>
            <a:ext cx="8229600" cy="779694"/>
          </a:xfrm>
        </p:spPr>
        <p:txBody>
          <a:bodyPr/>
          <a:lstStyle/>
          <a:p>
            <a:r>
              <a:rPr lang="en-IN" dirty="0">
                <a:latin typeface="Cambria" panose="02040503050406030204" pitchFamily="18" charset="0"/>
              </a:rPr>
              <a:t>Cases demonstrating Inclusion</a:t>
            </a:r>
          </a:p>
        </p:txBody>
      </p:sp>
      <p:sp>
        <p:nvSpPr>
          <p:cNvPr id="3" name="Content Placeholder 2">
            <a:extLst>
              <a:ext uri="{FF2B5EF4-FFF2-40B4-BE49-F238E27FC236}">
                <a16:creationId xmlns:a16="http://schemas.microsoft.com/office/drawing/2014/main" id="{A014B953-45E8-4DBF-89A1-A0696172FF1C}"/>
              </a:ext>
            </a:extLst>
          </p:cNvPr>
          <p:cNvSpPr>
            <a:spLocks noGrp="1"/>
          </p:cNvSpPr>
          <p:nvPr>
            <p:ph idx="1"/>
          </p:nvPr>
        </p:nvSpPr>
        <p:spPr>
          <a:xfrm>
            <a:off x="457200" y="1773141"/>
            <a:ext cx="8229600" cy="4269850"/>
          </a:xfrm>
        </p:spPr>
        <p:txBody>
          <a:bodyPr/>
          <a:lstStyle/>
          <a:p>
            <a:r>
              <a:rPr lang="en-IN" dirty="0">
                <a:latin typeface="Cambria" panose="02040503050406030204" pitchFamily="18" charset="0"/>
              </a:rPr>
              <a:t>All abilities children park in </a:t>
            </a:r>
            <a:r>
              <a:rPr lang="en-IN" dirty="0" err="1">
                <a:latin typeface="Cambria" panose="02040503050406030204" pitchFamily="18" charset="0"/>
              </a:rPr>
              <a:t>Vishakapatnam</a:t>
            </a:r>
            <a:endParaRPr lang="en-IN" dirty="0">
              <a:latin typeface="Cambria" panose="02040503050406030204" pitchFamily="18" charset="0"/>
            </a:endParaRPr>
          </a:p>
          <a:p>
            <a:r>
              <a:rPr lang="en-IN" dirty="0">
                <a:latin typeface="Cambria" panose="02040503050406030204" pitchFamily="18" charset="0"/>
              </a:rPr>
              <a:t>Migrant Desk in Kerala</a:t>
            </a:r>
          </a:p>
          <a:p>
            <a:r>
              <a:rPr lang="en-IN" dirty="0">
                <a:latin typeface="Cambria" panose="02040503050406030204" pitchFamily="18" charset="0"/>
              </a:rPr>
              <a:t>Integrated neighbourhoods in Brazil to end social conflicts</a:t>
            </a:r>
          </a:p>
          <a:p>
            <a:r>
              <a:rPr lang="en-IN" dirty="0">
                <a:latin typeface="Cambria" panose="02040503050406030204" pitchFamily="18" charset="0"/>
              </a:rPr>
              <a:t>Free feeder buses in Bogota, </a:t>
            </a:r>
            <a:r>
              <a:rPr lang="en-IN" dirty="0" err="1">
                <a:latin typeface="Cambria" panose="02040503050406030204" pitchFamily="18" charset="0"/>
              </a:rPr>
              <a:t>Combodia</a:t>
            </a:r>
            <a:endParaRPr lang="en-IN" dirty="0">
              <a:latin typeface="Cambria" panose="02040503050406030204" pitchFamily="18" charset="0"/>
            </a:endParaRPr>
          </a:p>
          <a:p>
            <a:r>
              <a:rPr lang="en-IN" dirty="0">
                <a:latin typeface="Cambria" panose="02040503050406030204" pitchFamily="18" charset="0"/>
              </a:rPr>
              <a:t>3D Soundscape navigation headset for visually challenged</a:t>
            </a:r>
          </a:p>
          <a:p>
            <a:pPr marL="0" indent="0">
              <a:buNone/>
            </a:pPr>
            <a:endParaRPr lang="en-IN" dirty="0">
              <a:latin typeface="Cambria" panose="02040503050406030204" pitchFamily="18" charset="0"/>
            </a:endParaRPr>
          </a:p>
        </p:txBody>
      </p:sp>
      <p:sp>
        <p:nvSpPr>
          <p:cNvPr id="4" name="Date Placeholder 3">
            <a:extLst>
              <a:ext uri="{FF2B5EF4-FFF2-40B4-BE49-F238E27FC236}">
                <a16:creationId xmlns:a16="http://schemas.microsoft.com/office/drawing/2014/main" id="{DD9F3346-0A47-4A2F-A475-4CEF0162A9B5}"/>
              </a:ext>
            </a:extLst>
          </p:cNvPr>
          <p:cNvSpPr>
            <a:spLocks noGrp="1"/>
          </p:cNvSpPr>
          <p:nvPr>
            <p:ph type="dt" sz="half" idx="10"/>
          </p:nvPr>
        </p:nvSpPr>
        <p:spPr>
          <a:xfrm>
            <a:off x="0" y="6102101"/>
            <a:ext cx="2133600" cy="476250"/>
          </a:xfrm>
        </p:spPr>
        <p:txBody>
          <a:bodyPr/>
          <a:lstStyle/>
          <a:p>
            <a:pPr>
              <a:defRPr/>
            </a:pPr>
            <a:r>
              <a:rPr lang="en-US" altLang="en-US" sz="1200" dirty="0">
                <a:latin typeface="Cambria" panose="02040503050406030204" pitchFamily="18" charset="0"/>
              </a:rPr>
              <a:t>2017/09/22</a:t>
            </a:r>
            <a:endParaRPr lang="en-GB" altLang="en-US" dirty="0">
              <a:latin typeface="Cambria" panose="02040503050406030204" pitchFamily="18" charset="0"/>
            </a:endParaRPr>
          </a:p>
        </p:txBody>
      </p:sp>
      <p:sp>
        <p:nvSpPr>
          <p:cNvPr id="5" name="Slide Number Placeholder 4">
            <a:extLst>
              <a:ext uri="{FF2B5EF4-FFF2-40B4-BE49-F238E27FC236}">
                <a16:creationId xmlns:a16="http://schemas.microsoft.com/office/drawing/2014/main" id="{63DA085C-529A-48F6-BD00-377022E9EEE6}"/>
              </a:ext>
            </a:extLst>
          </p:cNvPr>
          <p:cNvSpPr>
            <a:spLocks noGrp="1"/>
          </p:cNvSpPr>
          <p:nvPr>
            <p:ph type="sldNum" sz="quarter" idx="12"/>
          </p:nvPr>
        </p:nvSpPr>
        <p:spPr>
          <a:xfrm>
            <a:off x="6935585" y="6160369"/>
            <a:ext cx="2133600" cy="476250"/>
          </a:xfrm>
        </p:spPr>
        <p:txBody>
          <a:bodyPr/>
          <a:lstStyle/>
          <a:p>
            <a:pPr>
              <a:defRPr/>
            </a:pPr>
            <a:fld id="{B7A9E95B-5FDB-4A10-8A70-4CCABF9B0044}" type="slidenum">
              <a:rPr lang="en-GB" altLang="en-US" smtClean="0">
                <a:latin typeface="Cambria" panose="02040503050406030204" pitchFamily="18" charset="0"/>
              </a:rPr>
              <a:pPr>
                <a:defRPr/>
              </a:pPr>
              <a:t>8</a:t>
            </a:fld>
            <a:endParaRPr lang="en-GB" altLang="en-US" dirty="0">
              <a:latin typeface="Cambria" panose="02040503050406030204" pitchFamily="18" charset="0"/>
            </a:endParaRPr>
          </a:p>
        </p:txBody>
      </p:sp>
      <p:pic>
        <p:nvPicPr>
          <p:cNvPr id="6" name="Picture 5">
            <a:extLst>
              <a:ext uri="{FF2B5EF4-FFF2-40B4-BE49-F238E27FC236}">
                <a16:creationId xmlns:a16="http://schemas.microsoft.com/office/drawing/2014/main" id="{B7A58831-F7A8-4CAD-A5C3-34396243FD94}"/>
              </a:ext>
            </a:extLst>
          </p:cNvPr>
          <p:cNvPicPr>
            <a:picLocks noChangeAspect="1"/>
          </p:cNvPicPr>
          <p:nvPr/>
        </p:nvPicPr>
        <p:blipFill>
          <a:blip r:embed="rId3"/>
          <a:stretch>
            <a:fillRect/>
          </a:stretch>
        </p:blipFill>
        <p:spPr>
          <a:xfrm>
            <a:off x="6972848" y="120883"/>
            <a:ext cx="2096337" cy="5170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05376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3B2705-A48D-4DAF-9F5B-E6129292C7E6}"/>
              </a:ext>
            </a:extLst>
          </p:cNvPr>
          <p:cNvSpPr>
            <a:spLocks noGrp="1"/>
          </p:cNvSpPr>
          <p:nvPr>
            <p:ph type="title"/>
          </p:nvPr>
        </p:nvSpPr>
        <p:spPr>
          <a:xfrm>
            <a:off x="457200" y="515390"/>
            <a:ext cx="8229600" cy="778184"/>
          </a:xfrm>
        </p:spPr>
        <p:txBody>
          <a:bodyPr/>
          <a:lstStyle/>
          <a:p>
            <a:r>
              <a:rPr lang="en-IN" dirty="0">
                <a:latin typeface="Cambria" panose="02040503050406030204" pitchFamily="18" charset="0"/>
              </a:rPr>
              <a:t>Potential for Collaboration</a:t>
            </a:r>
          </a:p>
        </p:txBody>
      </p:sp>
      <p:sp>
        <p:nvSpPr>
          <p:cNvPr id="5" name="Content Placeholder 4">
            <a:extLst>
              <a:ext uri="{FF2B5EF4-FFF2-40B4-BE49-F238E27FC236}">
                <a16:creationId xmlns:a16="http://schemas.microsoft.com/office/drawing/2014/main" id="{1134F326-41FE-47A4-884F-1848342D1530}"/>
              </a:ext>
            </a:extLst>
          </p:cNvPr>
          <p:cNvSpPr>
            <a:spLocks noGrp="1"/>
          </p:cNvSpPr>
          <p:nvPr>
            <p:ph idx="1"/>
          </p:nvPr>
        </p:nvSpPr>
        <p:spPr>
          <a:xfrm>
            <a:off x="265471" y="1293574"/>
            <a:ext cx="8721213" cy="4615613"/>
          </a:xfrm>
        </p:spPr>
        <p:txBody>
          <a:bodyPr/>
          <a:lstStyle/>
          <a:p>
            <a:r>
              <a:rPr lang="en-IN" sz="2300" dirty="0">
                <a:latin typeface="Cambria" panose="02040503050406030204" pitchFamily="18" charset="0"/>
              </a:rPr>
              <a:t>Research/Survey &amp; Entry into communities – to understand dynamics of urban expansion and the associated social cost </a:t>
            </a:r>
          </a:p>
          <a:p>
            <a:r>
              <a:rPr lang="en-IN" sz="2300" dirty="0">
                <a:latin typeface="Cambria" panose="02040503050406030204" pitchFamily="18" charset="0"/>
              </a:rPr>
              <a:t>Examine lessons from earlier urban development programmes from the beneficiary communities</a:t>
            </a:r>
          </a:p>
          <a:p>
            <a:r>
              <a:rPr lang="en-IN" sz="2300" dirty="0">
                <a:latin typeface="Cambria" panose="02040503050406030204" pitchFamily="18" charset="0"/>
              </a:rPr>
              <a:t>Development of social objectives; multidisciplinary to transdisciplinary problem solving approaches</a:t>
            </a:r>
          </a:p>
          <a:p>
            <a:r>
              <a:rPr lang="en-IN" sz="2300" dirty="0">
                <a:latin typeface="Cambria" panose="02040503050406030204" pitchFamily="18" charset="0"/>
              </a:rPr>
              <a:t>Stakeholder mapping</a:t>
            </a:r>
          </a:p>
          <a:p>
            <a:r>
              <a:rPr lang="en-IN" sz="2300" dirty="0">
                <a:latin typeface="Cambria" panose="02040503050406030204" pitchFamily="18" charset="0"/>
              </a:rPr>
              <a:t>Community mobilisation for engagement &amp; awareness building</a:t>
            </a:r>
          </a:p>
          <a:p>
            <a:r>
              <a:rPr lang="en-IN" sz="2300" dirty="0">
                <a:latin typeface="Cambria" panose="02040503050406030204" pitchFamily="18" charset="0"/>
              </a:rPr>
              <a:t>Mapping migrant intensity – micro, </a:t>
            </a:r>
            <a:r>
              <a:rPr lang="en-IN" sz="2300" dirty="0" err="1">
                <a:latin typeface="Cambria" panose="02040503050406030204" pitchFamily="18" charset="0"/>
              </a:rPr>
              <a:t>meso</a:t>
            </a:r>
            <a:r>
              <a:rPr lang="en-IN" sz="2300" dirty="0">
                <a:latin typeface="Cambria" panose="02040503050406030204" pitchFamily="18" charset="0"/>
              </a:rPr>
              <a:t> linkages in the peripheries and the movement of vulnerable groups</a:t>
            </a:r>
          </a:p>
          <a:p>
            <a:r>
              <a:rPr lang="en-IN" sz="2300" dirty="0">
                <a:latin typeface="Cambria" panose="02040503050406030204" pitchFamily="18" charset="0"/>
              </a:rPr>
              <a:t>Inclusive urban planning – horizontal convergence; lessons from established models of stakeholder engagement </a:t>
            </a:r>
          </a:p>
          <a:p>
            <a:pPr marL="0" indent="0">
              <a:buNone/>
            </a:pPr>
            <a:endParaRPr lang="en-IN" sz="2400" dirty="0">
              <a:latin typeface="Cambria" panose="02040503050406030204" pitchFamily="18" charset="0"/>
            </a:endParaRPr>
          </a:p>
          <a:p>
            <a:pPr marL="0" indent="0">
              <a:buNone/>
            </a:pPr>
            <a:endParaRPr lang="en-IN" sz="2400" dirty="0">
              <a:latin typeface="Cambria" panose="02040503050406030204" pitchFamily="18" charset="0"/>
            </a:endParaRPr>
          </a:p>
        </p:txBody>
      </p:sp>
      <p:sp>
        <p:nvSpPr>
          <p:cNvPr id="2" name="Date Placeholder 1">
            <a:extLst>
              <a:ext uri="{FF2B5EF4-FFF2-40B4-BE49-F238E27FC236}">
                <a16:creationId xmlns:a16="http://schemas.microsoft.com/office/drawing/2014/main" id="{25523F10-6CE3-4EAA-A882-EED9429075F5}"/>
              </a:ext>
            </a:extLst>
          </p:cNvPr>
          <p:cNvSpPr>
            <a:spLocks noGrp="1"/>
          </p:cNvSpPr>
          <p:nvPr>
            <p:ph type="dt" sz="half" idx="10"/>
          </p:nvPr>
        </p:nvSpPr>
        <p:spPr>
          <a:xfrm>
            <a:off x="0" y="6111904"/>
            <a:ext cx="2133600" cy="476250"/>
          </a:xfrm>
        </p:spPr>
        <p:txBody>
          <a:bodyPr/>
          <a:lstStyle/>
          <a:p>
            <a:pPr>
              <a:defRPr/>
            </a:pPr>
            <a:r>
              <a:rPr lang="en-US" altLang="en-US" sz="1200" dirty="0">
                <a:latin typeface="Cambria" panose="02040503050406030204" pitchFamily="18" charset="0"/>
              </a:rPr>
              <a:t>2017/09/22</a:t>
            </a:r>
            <a:endParaRPr lang="en-GB" altLang="en-US" dirty="0">
              <a:latin typeface="Cambria" panose="02040503050406030204" pitchFamily="18" charset="0"/>
            </a:endParaRPr>
          </a:p>
        </p:txBody>
      </p:sp>
      <p:sp>
        <p:nvSpPr>
          <p:cNvPr id="3" name="Slide Number Placeholder 2">
            <a:extLst>
              <a:ext uri="{FF2B5EF4-FFF2-40B4-BE49-F238E27FC236}">
                <a16:creationId xmlns:a16="http://schemas.microsoft.com/office/drawing/2014/main" id="{A5C3FF06-ACA7-4975-A28B-29D1FB19DC28}"/>
              </a:ext>
            </a:extLst>
          </p:cNvPr>
          <p:cNvSpPr>
            <a:spLocks noGrp="1"/>
          </p:cNvSpPr>
          <p:nvPr>
            <p:ph type="sldNum" sz="quarter" idx="12"/>
          </p:nvPr>
        </p:nvSpPr>
        <p:spPr>
          <a:xfrm>
            <a:off x="6935585" y="6126163"/>
            <a:ext cx="2133600" cy="476250"/>
          </a:xfrm>
        </p:spPr>
        <p:txBody>
          <a:bodyPr/>
          <a:lstStyle/>
          <a:p>
            <a:pPr>
              <a:defRPr/>
            </a:pPr>
            <a:fld id="{B7A9E95B-5FDB-4A10-8A70-4CCABF9B0044}" type="slidenum">
              <a:rPr lang="en-GB" altLang="en-US" sz="1200" smtClean="0">
                <a:latin typeface="Cambria" panose="02040503050406030204" pitchFamily="18" charset="0"/>
              </a:rPr>
              <a:pPr>
                <a:defRPr/>
              </a:pPr>
              <a:t>9</a:t>
            </a:fld>
            <a:endParaRPr lang="en-GB" altLang="en-US" sz="1200" dirty="0">
              <a:latin typeface="Cambria" panose="02040503050406030204" pitchFamily="18" charset="0"/>
            </a:endParaRPr>
          </a:p>
        </p:txBody>
      </p:sp>
      <p:pic>
        <p:nvPicPr>
          <p:cNvPr id="6" name="Picture 5">
            <a:extLst>
              <a:ext uri="{FF2B5EF4-FFF2-40B4-BE49-F238E27FC236}">
                <a16:creationId xmlns:a16="http://schemas.microsoft.com/office/drawing/2014/main" id="{1A01866C-7FD1-413C-8FCC-7837DF4BAD09}"/>
              </a:ext>
            </a:extLst>
          </p:cNvPr>
          <p:cNvPicPr>
            <a:picLocks noChangeAspect="1"/>
          </p:cNvPicPr>
          <p:nvPr/>
        </p:nvPicPr>
        <p:blipFill>
          <a:blip r:embed="rId3"/>
          <a:stretch>
            <a:fillRect/>
          </a:stretch>
        </p:blipFill>
        <p:spPr>
          <a:xfrm>
            <a:off x="6972848" y="120883"/>
            <a:ext cx="2096337" cy="5170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theme/theme1.xml><?xml version="1.0" encoding="utf-8"?>
<a:theme xmlns:a="http://schemas.openxmlformats.org/drawingml/2006/main" name="Default Design">
  <a:themeElements>
    <a:clrScheme name="">
      <a:dk1>
        <a:srgbClr val="B03C14"/>
      </a:dk1>
      <a:lt1>
        <a:srgbClr val="FFFFFF"/>
      </a:lt1>
      <a:dk2>
        <a:srgbClr val="000000"/>
      </a:dk2>
      <a:lt2>
        <a:srgbClr val="DFD293"/>
      </a:lt2>
      <a:accent1>
        <a:srgbClr val="CC3300"/>
      </a:accent1>
      <a:accent2>
        <a:srgbClr val="BE7960"/>
      </a:accent2>
      <a:accent3>
        <a:srgbClr val="AAAAAA"/>
      </a:accent3>
      <a:accent4>
        <a:srgbClr val="DADADA"/>
      </a:accent4>
      <a:accent5>
        <a:srgbClr val="E2ADAA"/>
      </a:accent5>
      <a:accent6>
        <a:srgbClr val="AC6D56"/>
      </a:accent6>
      <a:hlink>
        <a:srgbClr val="2092D1"/>
      </a:hlink>
      <a:folHlink>
        <a:srgbClr val="D3A21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
      <a:clrScheme name="Default Design 15">
        <a:dk1>
          <a:srgbClr val="B03C14"/>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1301</TotalTime>
  <Words>2326</Words>
  <Application>Microsoft Office PowerPoint</Application>
  <PresentationFormat>On-screen Show (4:3)</PresentationFormat>
  <Paragraphs>117</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Cambria</vt:lpstr>
      <vt:lpstr>Default Design</vt:lpstr>
      <vt:lpstr>Inclusive Smart Cities</vt:lpstr>
      <vt:lpstr>Introducing BREADS Bangalore</vt:lpstr>
      <vt:lpstr>Scoping of BREADS’ Work</vt:lpstr>
      <vt:lpstr>Scoping of BREADS’ Work</vt:lpstr>
      <vt:lpstr>Impact of BREADS’ Work</vt:lpstr>
      <vt:lpstr>Smart Cities Mission</vt:lpstr>
      <vt:lpstr>Inclusion – The Crucial Interface</vt:lpstr>
      <vt:lpstr>Cases demonstrating Inclusion</vt:lpstr>
      <vt:lpstr>Potential for Collaboration</vt:lpstr>
    </vt:vector>
  </TitlesOfParts>
  <Manager/>
  <Company>Clearly Presented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Night lights template</dc:title>
  <dc:subject/>
  <dc:creator>Presentation Magazine</dc:creator>
  <cp:keywords/>
  <dc:description/>
  <cp:lastModifiedBy>Kelvin Dsouza</cp:lastModifiedBy>
  <cp:revision>119</cp:revision>
  <dcterms:created xsi:type="dcterms:W3CDTF">2009-11-03T13:35:13Z</dcterms:created>
  <dcterms:modified xsi:type="dcterms:W3CDTF">2017-09-22T08:33:36Z</dcterms:modified>
  <cp:category/>
</cp:coreProperties>
</file>